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5" r:id="rId3"/>
    <p:sldId id="268" r:id="rId4"/>
    <p:sldId id="269" r:id="rId5"/>
    <p:sldId id="259" r:id="rId6"/>
    <p:sldId id="260" r:id="rId7"/>
    <p:sldId id="261" r:id="rId8"/>
    <p:sldId id="273" r:id="rId9"/>
    <p:sldId id="274" r:id="rId10"/>
    <p:sldId id="277" r:id="rId11"/>
    <p:sldId id="294" r:id="rId12"/>
    <p:sldId id="275" r:id="rId13"/>
    <p:sldId id="283" r:id="rId14"/>
    <p:sldId id="284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78" r:id="rId23"/>
    <p:sldId id="297" r:id="rId24"/>
    <p:sldId id="279" r:id="rId25"/>
    <p:sldId id="298" r:id="rId26"/>
    <p:sldId id="281" r:id="rId27"/>
    <p:sldId id="280" r:id="rId28"/>
    <p:sldId id="296" r:id="rId29"/>
    <p:sldId id="262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E61-0226-4894-B804-45EAA8B5D4E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6BD9-94A8-476E-872B-0A01EE686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18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69900" y="982663"/>
            <a:ext cx="6615113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nl-NL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deze presentatie zal door mij een toelichting gegeven worden over de Omgevingswet i.r.t. DSO.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nl-NL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staat het ervoor met DSO? Wat betekent dit voor de inwerkingtreding van de wet?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Eventuele voettekst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D88E8-1530-474F-A7AB-EB6DE1C99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4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2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4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44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" y="1119188"/>
            <a:ext cx="12192000" cy="5738812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821" y="4557689"/>
            <a:ext cx="4679429" cy="685518"/>
          </a:xfrm>
          <a:solidFill>
            <a:srgbClr val="308ECD"/>
          </a:solidFill>
        </p:spPr>
        <p:txBody>
          <a:bodyPr wrap="square" lIns="396000" tIns="216000" bIns="21600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nl-NL" dirty="0"/>
              <a:t>Subtitel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52D82B1-7B4F-4F9C-84FB-A5B7E0B33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2" y="154935"/>
            <a:ext cx="3840480" cy="9144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EA3A29E2-5AEC-4C4B-AEC6-2527CC8BB8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00000">
            <a:off x="5379389" y="3955847"/>
            <a:ext cx="622589" cy="268865"/>
          </a:xfrm>
          <a:prstGeom prst="triangle">
            <a:avLst/>
          </a:prstGeom>
          <a:solidFill>
            <a:srgbClr val="0059A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821" y="3622873"/>
            <a:ext cx="4680000" cy="934817"/>
          </a:xfrm>
          <a:solidFill>
            <a:srgbClr val="0059A2"/>
          </a:solidFill>
        </p:spPr>
        <p:txBody>
          <a:bodyPr wrap="square" lIns="396000" tIns="216000" bIns="216000" anchor="b">
            <a:spAutoFit/>
          </a:bodyPr>
          <a:lstStyle>
            <a:lvl1pPr algn="l">
              <a:defRPr sz="3599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22810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00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68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32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29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4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61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46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85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0DD5-1932-4A67-9B03-865DA92AABD7}" type="datetimeFigureOut">
              <a:rPr lang="nl-NL" smtClean="0"/>
              <a:t>23-1-2025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4DC73-23AD-4142-86C5-3F22BEA6D8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00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olviewer.nl/polviewer" TargetMode="External"/><Relationship Id="rId2" Type="http://schemas.openxmlformats.org/officeDocument/2006/relationships/hyperlink" Target="https://omgevingswet.overheid.nl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type="subTitle" idx="1"/>
          </p:nvPr>
        </p:nvSpPr>
        <p:spPr>
          <a:xfrm>
            <a:off x="878710" y="4557280"/>
            <a:ext cx="4677737" cy="731357"/>
          </a:xfrm>
        </p:spPr>
        <p:txBody>
          <a:bodyPr/>
          <a:lstStyle/>
          <a:p>
            <a:pPr algn="r"/>
            <a:r>
              <a:rPr lang="nl-NL" sz="2133" dirty="0"/>
              <a:t>Digitaal Stelsel Omgevingswet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8707" y="3622683"/>
            <a:ext cx="4678308" cy="934601"/>
          </a:xfrm>
        </p:spPr>
        <p:txBody>
          <a:bodyPr/>
          <a:lstStyle/>
          <a:p>
            <a:r>
              <a:rPr lang="nl-NL" dirty="0"/>
              <a:t>Omgevingsvisie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82" y="1426754"/>
            <a:ext cx="5125043" cy="512504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78141" y="5959108"/>
            <a:ext cx="322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Presentatie Omgevingsvisie in DSO</a:t>
            </a:r>
          </a:p>
          <a:p>
            <a:r>
              <a:rPr lang="nl-NL" sz="1200" dirty="0"/>
              <a:t>23-1-2025</a:t>
            </a:r>
          </a:p>
          <a:p>
            <a:r>
              <a:rPr lang="nl-NL" sz="1200" dirty="0"/>
              <a:t>Titia Baeten</a:t>
            </a: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37804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Door koppeling werkingsgebieden is </a:t>
            </a:r>
            <a:r>
              <a:rPr lang="nl-NL" dirty="0" err="1"/>
              <a:t>gebiedsspecifieke</a:t>
            </a:r>
            <a:r>
              <a:rPr lang="nl-NL" dirty="0"/>
              <a:t> info mogelijk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1" y="1396652"/>
            <a:ext cx="8590969" cy="45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53028-7319-47F7-B00D-A01C884E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objectgericht is onze huidige omgevingsvisie?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EF490E-6C41-4A55-9727-B968F1356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34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heeft geen kaartmateriaal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1" y="1284307"/>
            <a:ext cx="8403753" cy="46241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444112" y="2062556"/>
            <a:ext cx="2597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Geen </a:t>
            </a:r>
            <a:r>
              <a:rPr lang="nl-NL" sz="2400" dirty="0" err="1"/>
              <a:t>gebiedsspecifieke</a:t>
            </a:r>
            <a:r>
              <a:rPr lang="nl-NL" sz="2400" dirty="0"/>
              <a:t> informatie beschikbaar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2583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heeft geen kaartmateriaal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444112" y="2062556"/>
            <a:ext cx="2597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Geen </a:t>
            </a:r>
            <a:r>
              <a:rPr lang="nl-NL" sz="2400" dirty="0" err="1"/>
              <a:t>gebiedsspecifieke</a:t>
            </a:r>
            <a:r>
              <a:rPr lang="nl-NL" sz="2400" dirty="0"/>
              <a:t> informatie beschikbaar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Voor locatie irrelevante informatie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99" y="1396652"/>
            <a:ext cx="8580111" cy="4524443"/>
          </a:xfrm>
          <a:prstGeom prst="rect">
            <a:avLst/>
          </a:prstGeom>
        </p:spPr>
      </p:pic>
      <p:sp>
        <p:nvSpPr>
          <p:cNvPr id="8" name="Pijl-links 7"/>
          <p:cNvSpPr/>
          <p:nvPr/>
        </p:nvSpPr>
        <p:spPr>
          <a:xfrm rot="1610988">
            <a:off x="8112723" y="5087639"/>
            <a:ext cx="779188" cy="201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92214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geen objectgerichte structuur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69337" y="25850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3" y="1396653"/>
            <a:ext cx="3603936" cy="4225967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8021051" y="1321385"/>
            <a:ext cx="3549156" cy="3981504"/>
          </a:xfrm>
        </p:spPr>
        <p:txBody>
          <a:bodyPr/>
          <a:lstStyle/>
          <a:p>
            <a:r>
              <a:rPr lang="nl-NL" dirty="0"/>
              <a:t>Op hoofdstukniveau enigszins objectgericht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400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geen objectgerichte structuur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69337" y="25850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3" y="1396653"/>
            <a:ext cx="3603936" cy="4225967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8021051" y="1321385"/>
            <a:ext cx="3549156" cy="3981504"/>
          </a:xfrm>
        </p:spPr>
        <p:txBody>
          <a:bodyPr/>
          <a:lstStyle/>
          <a:p>
            <a:r>
              <a:rPr lang="nl-NL" dirty="0"/>
              <a:t>Op hoofdstukniveau enigszins objectgericht</a:t>
            </a:r>
          </a:p>
          <a:p>
            <a:r>
              <a:rPr lang="nl-NL" dirty="0"/>
              <a:t>Op paragraafniveau niet objectgericht</a:t>
            </a:r>
          </a:p>
        </p:txBody>
      </p:sp>
      <p:pic>
        <p:nvPicPr>
          <p:cNvPr id="8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19" y="1641170"/>
            <a:ext cx="2341663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heeft geen objectgerichte tekst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1" y="1467648"/>
            <a:ext cx="7345164" cy="398144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681072" y="1998389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Lange stukken tekst</a:t>
            </a:r>
          </a:p>
        </p:txBody>
      </p:sp>
    </p:spTree>
    <p:extLst>
      <p:ext uri="{BB962C8B-B14F-4D97-AF65-F5344CB8AC3E}">
        <p14:creationId xmlns:p14="http://schemas.microsoft.com/office/powerpoint/2010/main" val="362579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heeft geen objectgerichte tekst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1" y="1467648"/>
            <a:ext cx="7345164" cy="398144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690239" y="1998388"/>
            <a:ext cx="2975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Lange stukken tekst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Geen op zichzelf staande teksten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Verwijzingen naar ‘vorig’ en ‘volgend’ hoofdstuk</a:t>
            </a:r>
          </a:p>
        </p:txBody>
      </p:sp>
      <p:sp>
        <p:nvSpPr>
          <p:cNvPr id="3" name="Ovaal 2"/>
          <p:cNvSpPr/>
          <p:nvPr/>
        </p:nvSpPr>
        <p:spPr>
          <a:xfrm>
            <a:off x="6096000" y="3873305"/>
            <a:ext cx="1463040" cy="422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85750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heeft geen objectgerichte tekst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690239" y="1998389"/>
            <a:ext cx="2975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Lange stukken tekst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Geen op zichzelf staande teksten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sz="2400" dirty="0"/>
              <a:t>Verschillende alinea’s met zelfde kop en nagenoeg zelfde inhoud</a:t>
            </a:r>
          </a:p>
        </p:txBody>
      </p:sp>
      <p:sp>
        <p:nvSpPr>
          <p:cNvPr id="3" name="Ovaal 2"/>
          <p:cNvSpPr/>
          <p:nvPr/>
        </p:nvSpPr>
        <p:spPr>
          <a:xfrm>
            <a:off x="6096000" y="3873305"/>
            <a:ext cx="1463040" cy="422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0" y="1396652"/>
            <a:ext cx="4061701" cy="3906619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7156" y="1396652"/>
            <a:ext cx="4387976" cy="39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9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5B04D-378E-47AA-B8AE-EEB2F433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is inconsequent met begrippen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5F162DA-FB24-4C42-AA2B-5EF5D160B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956" y="1396653"/>
            <a:ext cx="3963555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2985B-D218-426E-88CB-B2FE940D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gaan (of kunnen) we het over hebben?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5FD61-9F89-4212-96D3-C8EB9FF6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DSO?</a:t>
            </a:r>
          </a:p>
          <a:p>
            <a:r>
              <a:rPr lang="nl-NL" dirty="0"/>
              <a:t>Wat is een objectgericht plan?</a:t>
            </a:r>
          </a:p>
          <a:p>
            <a:r>
              <a:rPr lang="nl-NL" dirty="0"/>
              <a:t>Proces POVI DSO-</a:t>
            </a:r>
            <a:r>
              <a:rPr lang="nl-NL" dirty="0" err="1"/>
              <a:t>proof</a:t>
            </a:r>
            <a:r>
              <a:rPr lang="nl-NL" dirty="0"/>
              <a:t> maken</a:t>
            </a:r>
          </a:p>
          <a:p>
            <a:r>
              <a:rPr lang="nl-NL" dirty="0"/>
              <a:t>Viewer Regels-op-de-kaart omgevingsloket</a:t>
            </a:r>
          </a:p>
          <a:p>
            <a:r>
              <a:rPr lang="nl-NL" dirty="0"/>
              <a:t>Nieuwe POL-viewer</a:t>
            </a:r>
          </a:p>
        </p:txBody>
      </p:sp>
    </p:spTree>
    <p:extLst>
      <p:ext uri="{BB962C8B-B14F-4D97-AF65-F5344CB8AC3E}">
        <p14:creationId xmlns:p14="http://schemas.microsoft.com/office/powerpoint/2010/main" val="3247134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154DB-86B9-414D-8769-76D6BF55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is inconsequent met begrippen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C7EE1C8-A0AD-4A38-AEE3-0B66F95B0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49" y="1222279"/>
            <a:ext cx="8757001" cy="44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154DB-86B9-414D-8769-76D6BF55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Omgevingsvisie is inconsequent met begrippen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04FA97-5A72-453F-B7FF-F3FCA750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1178137"/>
            <a:ext cx="9550400" cy="4873016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394FD5-3132-4037-B987-05422BFF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279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C91C9-ECB3-4CF5-B31E-56BB09C1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Aanscherping Omgevingsvisie DSO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C8A11-7B4D-4ACB-B7B4-868EF6F05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Objectgericht</a:t>
            </a:r>
          </a:p>
          <a:p>
            <a:r>
              <a:rPr lang="nl-NL" dirty="0"/>
              <a:t>Andere opbouw van teksten</a:t>
            </a:r>
          </a:p>
          <a:p>
            <a:pPr lvl="1"/>
            <a:r>
              <a:rPr lang="nl-NL" dirty="0"/>
              <a:t>Korte op zichzelf staande tekstblokken</a:t>
            </a:r>
          </a:p>
          <a:p>
            <a:pPr lvl="1"/>
            <a:r>
              <a:rPr lang="nl-NL" dirty="0"/>
              <a:t>Ieder tekstblok is gekoppeld aan werkingsgebied</a:t>
            </a:r>
          </a:p>
          <a:p>
            <a:pPr lvl="2"/>
            <a:r>
              <a:rPr lang="nl-NL" dirty="0"/>
              <a:t>Daar waar geen specifiek werkingsgebied aan de orde is, geldt het ambtsgebied</a:t>
            </a:r>
          </a:p>
          <a:p>
            <a:pPr lvl="1"/>
            <a:r>
              <a:rPr lang="nl-NL" dirty="0"/>
              <a:t>Machine leesbaar en doorzoekbaar: </a:t>
            </a:r>
          </a:p>
          <a:p>
            <a:pPr lvl="2"/>
            <a:r>
              <a:rPr lang="nl-NL" dirty="0"/>
              <a:t>Alle tekst voorzien van kenmerken en labels</a:t>
            </a:r>
          </a:p>
          <a:p>
            <a:pPr lvl="2"/>
            <a:r>
              <a:rPr lang="nl-NL" dirty="0"/>
              <a:t>interne en externe verwijzingen</a:t>
            </a:r>
          </a:p>
          <a:p>
            <a:pPr lvl="2"/>
            <a:endParaRPr lang="nl-NL" dirty="0"/>
          </a:p>
          <a:p>
            <a:r>
              <a:rPr lang="nl-NL" dirty="0"/>
              <a:t>Zoveel mogelijk met kaarten werken</a:t>
            </a:r>
          </a:p>
          <a:p>
            <a:pPr lvl="1"/>
            <a:r>
              <a:rPr lang="nl-NL" dirty="0"/>
              <a:t>Kanttekening: geen schaalniveau, inzoomen kan tot op </a:t>
            </a:r>
            <a:r>
              <a:rPr lang="nl-NL" dirty="0" err="1"/>
              <a:t>perceelsniveau</a:t>
            </a:r>
            <a:endParaRPr lang="nl-NL" dirty="0"/>
          </a:p>
          <a:p>
            <a:pPr lvl="1"/>
            <a:r>
              <a:rPr lang="nl-NL" dirty="0"/>
              <a:t>Kanttekening: typische visiekaarten (pijlen, </a:t>
            </a:r>
            <a:r>
              <a:rPr lang="nl-NL" dirty="0" err="1"/>
              <a:t>vlekker</a:t>
            </a:r>
            <a:r>
              <a:rPr lang="nl-NL" dirty="0"/>
              <a:t>) niet geschikt in viewer, wel als plaatje in de tekst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02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07960-53F9-4835-B6B1-C2E2D609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Proces POVI </a:t>
            </a:r>
            <a:r>
              <a:rPr lang="nl-NL" dirty="0"/>
              <a:t>DSO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608BA-5FF5-46CD-AC48-197C8971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Structuur opbouwen</a:t>
            </a:r>
          </a:p>
          <a:p>
            <a:r>
              <a:rPr lang="nl-NL" dirty="0"/>
              <a:t>Teksten schrijven</a:t>
            </a:r>
          </a:p>
          <a:p>
            <a:r>
              <a:rPr lang="nl-NL" dirty="0"/>
              <a:t>Kaartmateriaal actualiseren en ontwikkelen</a:t>
            </a:r>
          </a:p>
          <a:p>
            <a:r>
              <a:rPr lang="nl-NL" dirty="0"/>
              <a:t>Kaarten koppelen</a:t>
            </a:r>
          </a:p>
          <a:p>
            <a:r>
              <a:rPr lang="nl-NL" dirty="0"/>
              <a:t>Annoteren teksten</a:t>
            </a:r>
          </a:p>
        </p:txBody>
      </p:sp>
    </p:spTree>
    <p:extLst>
      <p:ext uri="{BB962C8B-B14F-4D97-AF65-F5344CB8AC3E}">
        <p14:creationId xmlns:p14="http://schemas.microsoft.com/office/powerpoint/2010/main" val="272572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F53DF-54C0-4175-A34E-42F018D9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Productbeeld op hoofdlijn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AF4D4D3-0329-4C7D-B586-8163C6ECE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7" y="1825624"/>
            <a:ext cx="10648131" cy="4922648"/>
          </a:xfrm>
        </p:spPr>
      </p:pic>
    </p:spTree>
    <p:extLst>
      <p:ext uri="{BB962C8B-B14F-4D97-AF65-F5344CB8AC3E}">
        <p14:creationId xmlns:p14="http://schemas.microsoft.com/office/powerpoint/2010/main" val="4101918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7430B-0A50-4285-95DC-35F794C3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goede structuur belangrijk?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7B121-0614-4194-9022-2BE678A3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POVI wordt één keer vastgesteld en daarna in delen geactualiseerd</a:t>
            </a:r>
          </a:p>
          <a:p>
            <a:r>
              <a:rPr lang="nl-NL" dirty="0"/>
              <a:t>Structuur moet zodanig zijn opgebouwd, zodat in de toekomst makkelijk teksten aangepast, toegevoegd of verwijderd kunnen worden</a:t>
            </a:r>
          </a:p>
          <a:p>
            <a:r>
              <a:rPr lang="nl-NL" dirty="0"/>
              <a:t>Bij publicatie zijn (in renvooi) alleen die tekstobjecten te zien waar iets veranderd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307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F7691-2EEB-4400-8683-3C4F2273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Objectenstructuur uitwerken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89C2AD2-3B65-42FE-9A1E-B76702618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598" y="1825625"/>
            <a:ext cx="61988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49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3F437-2671-4904-88EE-1D04A73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Objectenstructuur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B4A8DC-6191-40B5-8B93-1CEC6743A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143" y="1463040"/>
            <a:ext cx="9588689" cy="50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DAE2D-521F-4258-8E88-FF71B08D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Herschrijven teksten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EE35B-2307-465C-9743-D2AD10095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Lezer bepaalt de volgorde </a:t>
            </a:r>
            <a:r>
              <a:rPr lang="nl-NL" dirty="0">
                <a:sym typeface="Wingdings" panose="05000000000000000000" pitchFamily="2" charset="2"/>
              </a:rPr>
              <a:t> wees er als schrijver van bewust dat je niet weet wat de lezer al gelezen heeft</a:t>
            </a:r>
          </a:p>
          <a:p>
            <a:r>
              <a:rPr lang="nl-NL" dirty="0">
                <a:sym typeface="Wingdings" panose="05000000000000000000" pitchFamily="2" charset="2"/>
              </a:rPr>
              <a:t>Korte op zichzelf staande tekstblokken</a:t>
            </a:r>
          </a:p>
          <a:p>
            <a:r>
              <a:rPr lang="nl-NL" dirty="0">
                <a:sym typeface="Wingdings" panose="05000000000000000000" pitchFamily="2" charset="2"/>
              </a:rPr>
              <a:t>Bedenk hoe de lezer de tekst ziet in het kader op het scherm</a:t>
            </a:r>
          </a:p>
          <a:p>
            <a:r>
              <a:rPr lang="nl-NL" dirty="0"/>
              <a:t>Gebruik veel inhoudelijke tussenkopjes</a:t>
            </a:r>
          </a:p>
          <a:p>
            <a:r>
              <a:rPr lang="nl-NL" dirty="0"/>
              <a:t>Makkelijke taal</a:t>
            </a:r>
          </a:p>
          <a:p>
            <a:r>
              <a:rPr lang="nl-NL" dirty="0"/>
              <a:t>Gebruik opsommingen</a:t>
            </a:r>
          </a:p>
          <a:p>
            <a:r>
              <a:rPr lang="nl-NL" dirty="0"/>
              <a:t>Zet de essentie in de 1ste zin</a:t>
            </a:r>
          </a:p>
          <a:p>
            <a:r>
              <a:rPr lang="nl-NL" dirty="0"/>
              <a:t>Geen verwijzingen als ‘volgend hoofdstuk’ of ‘eerder genoemd’ gebruiken</a:t>
            </a:r>
          </a:p>
          <a:p>
            <a:r>
              <a:rPr lang="nl-NL" dirty="0"/>
              <a:t>Gebruik interne links naar tekstdelen </a:t>
            </a:r>
            <a:r>
              <a:rPr lang="nl-NL" dirty="0" err="1"/>
              <a:t>ipv</a:t>
            </a:r>
            <a:r>
              <a:rPr lang="nl-NL" dirty="0"/>
              <a:t> teksten (nagenoeg) herhalen</a:t>
            </a:r>
          </a:p>
          <a:p>
            <a:r>
              <a:rPr lang="nl-NL" dirty="0"/>
              <a:t>Zorg voor goede begripsbepaling en pas begrippen consequent toe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239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viewers digitale plannen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Home - Omgevingsloket</a:t>
            </a:r>
            <a:endParaRPr lang="nl-NL" dirty="0"/>
          </a:p>
          <a:p>
            <a:pPr lvl="1"/>
            <a:r>
              <a:rPr lang="nl-NL" dirty="0"/>
              <a:t>Officieel gepubliceerde plannen</a:t>
            </a:r>
          </a:p>
          <a:p>
            <a:pPr lvl="1"/>
            <a:r>
              <a:rPr lang="nl-NL" dirty="0"/>
              <a:t>Locatiegericht</a:t>
            </a:r>
          </a:p>
          <a:p>
            <a:pPr lvl="1"/>
            <a:r>
              <a:rPr lang="nl-NL" dirty="0"/>
              <a:t>Gericht op de initiatiefnemer (omgevingswet)activiteit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Planviewer voor Omgevingsdocumenten Limburg (</a:t>
            </a:r>
            <a:r>
              <a:rPr lang="nl-NL" dirty="0" err="1">
                <a:hlinkClick r:id="rId3"/>
              </a:rPr>
              <a:t>POLviewer</a:t>
            </a:r>
            <a:r>
              <a:rPr lang="nl-NL" dirty="0">
                <a:hlinkClick r:id="rId3"/>
              </a:rPr>
              <a:t>)</a:t>
            </a:r>
            <a:endParaRPr lang="nl-NL" dirty="0"/>
          </a:p>
          <a:p>
            <a:pPr lvl="1"/>
            <a:r>
              <a:rPr lang="nl-NL" dirty="0"/>
              <a:t>Serviceproduct vanuit provincie</a:t>
            </a:r>
          </a:p>
          <a:p>
            <a:pPr lvl="1"/>
            <a:r>
              <a:rPr lang="nl-NL" dirty="0"/>
              <a:t>Zowel locatiegericht als documenten in geheel bekijken</a:t>
            </a:r>
          </a:p>
          <a:p>
            <a:pPr lvl="1"/>
            <a:r>
              <a:rPr lang="nl-NL" dirty="0"/>
              <a:t>Openbare viewer</a:t>
            </a:r>
          </a:p>
          <a:p>
            <a:pPr lvl="1"/>
            <a:r>
              <a:rPr lang="nl-NL" dirty="0"/>
              <a:t>Mogelijkheid afgeschermde omgeving voor bijvoorbeeld plannen in ontwikkeling en voor besluitvorming</a:t>
            </a:r>
          </a:p>
        </p:txBody>
      </p:sp>
    </p:spTree>
    <p:extLst>
      <p:ext uri="{BB962C8B-B14F-4D97-AF65-F5344CB8AC3E}">
        <p14:creationId xmlns:p14="http://schemas.microsoft.com/office/powerpoint/2010/main" val="170283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Digitaal Stelsel Omgevingswet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Één</a:t>
            </a:r>
            <a:r>
              <a:rPr lang="nl-NL" dirty="0"/>
              <a:t> digitaal loket voor de fysieke leefomgeving</a:t>
            </a:r>
          </a:p>
          <a:p>
            <a:pPr lvl="2"/>
            <a:r>
              <a:rPr lang="nl-NL" dirty="0"/>
              <a:t>De centrale plek waar alle (digitale) informatie van de fysieke leefomgeving samenkomt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Vergunning aanvragen, meldingen doen en informatie geven</a:t>
            </a:r>
          </a:p>
          <a:p>
            <a:pPr lvl="1"/>
            <a:r>
              <a:rPr lang="nl-NL" dirty="0"/>
              <a:t>Koppeling Provinciaal blad </a:t>
            </a:r>
            <a:r>
              <a:rPr lang="nl-NL" sz="1600" dirty="0"/>
              <a:t>(Staatscourant, Gemeentelijk blad etc.)</a:t>
            </a:r>
          </a:p>
          <a:p>
            <a:pPr lvl="1"/>
            <a:r>
              <a:rPr lang="nl-NL" dirty="0"/>
              <a:t>Regels op de kaart</a:t>
            </a:r>
          </a:p>
          <a:p>
            <a:pPr lvl="2"/>
            <a:r>
              <a:rPr lang="nl-NL" dirty="0"/>
              <a:t>Omgevingsvisie, omgevingsverordening, projectbesluit, programma e.d.</a:t>
            </a:r>
          </a:p>
          <a:p>
            <a:pPr lvl="1"/>
            <a:r>
              <a:rPr lang="nl-NL" dirty="0"/>
              <a:t>In de toekomst de informatiehuizen</a:t>
            </a:r>
          </a:p>
          <a:p>
            <a:pPr lvl="2"/>
            <a:r>
              <a:rPr lang="nl-NL" dirty="0"/>
              <a:t>Informatie kwaliteit leefomgeving zoals natuur, luchtkwaliteit en geluidsbelasting</a:t>
            </a:r>
          </a:p>
        </p:txBody>
      </p:sp>
    </p:spTree>
    <p:extLst>
      <p:ext uri="{BB962C8B-B14F-4D97-AF65-F5344CB8AC3E}">
        <p14:creationId xmlns:p14="http://schemas.microsoft.com/office/powerpoint/2010/main" val="254290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Omgevingsdocumenten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Omgevingsvisie</a:t>
            </a:r>
          </a:p>
          <a:p>
            <a:r>
              <a:rPr lang="nl-NL" dirty="0"/>
              <a:t>Omgevingsverordening </a:t>
            </a:r>
            <a:r>
              <a:rPr lang="nl-NL" sz="2000" dirty="0"/>
              <a:t>(gemeente omgevingsplan)</a:t>
            </a:r>
          </a:p>
          <a:p>
            <a:r>
              <a:rPr lang="nl-NL" dirty="0"/>
              <a:t>Programma</a:t>
            </a:r>
          </a:p>
          <a:p>
            <a:r>
              <a:rPr lang="nl-NL" dirty="0"/>
              <a:t>Projectbesluit</a:t>
            </a:r>
          </a:p>
          <a:p>
            <a:r>
              <a:rPr lang="nl-NL" dirty="0"/>
              <a:t>Reactieve interventie</a:t>
            </a:r>
          </a:p>
          <a:p>
            <a:r>
              <a:rPr lang="nl-NL" dirty="0"/>
              <a:t>Voorbereidingsbesluit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99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Omgevingswet.overheid.nl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2808C3B-A065-44ED-955F-D45659CF1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585" y="1357349"/>
            <a:ext cx="6687239" cy="51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4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A51ACC8-AA47-499C-A57C-CE94E78F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0" y="526117"/>
            <a:ext cx="9282757" cy="50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7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E570FC-22E7-40F3-B367-64EA9358E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0" y="452582"/>
            <a:ext cx="10801744" cy="59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object stiltegebied verordening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296059" y="1623893"/>
            <a:ext cx="3369684" cy="398150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Tekst: artikel 6,6 lid 1</a:t>
            </a:r>
          </a:p>
          <a:p>
            <a:r>
              <a:rPr lang="nl-NL" dirty="0"/>
              <a:t>Werkingsgebied: stiltegebied</a:t>
            </a:r>
          </a:p>
          <a:p>
            <a:r>
              <a:rPr lang="nl-NL" dirty="0"/>
              <a:t>Annotaties:</a:t>
            </a:r>
          </a:p>
          <a:p>
            <a:pPr lvl="1"/>
            <a:r>
              <a:rPr lang="nl-NL" dirty="0"/>
              <a:t>Type regel</a:t>
            </a:r>
          </a:p>
          <a:p>
            <a:pPr lvl="1"/>
            <a:r>
              <a:rPr lang="nl-NL" dirty="0"/>
              <a:t>Thema</a:t>
            </a:r>
          </a:p>
          <a:p>
            <a:pPr lvl="1"/>
            <a:r>
              <a:rPr lang="nl-NL" dirty="0"/>
              <a:t>Werkingsgebied</a:t>
            </a:r>
          </a:p>
          <a:p>
            <a:pPr lvl="1"/>
            <a:r>
              <a:rPr lang="nl-NL" dirty="0"/>
              <a:t>Gebiedsaanwijzing</a:t>
            </a:r>
          </a:p>
          <a:p>
            <a:pPr lvl="1"/>
            <a:r>
              <a:rPr lang="nl-NL" dirty="0"/>
              <a:t>Activiteit</a:t>
            </a:r>
          </a:p>
          <a:p>
            <a:pPr lvl="1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" y="1396651"/>
            <a:ext cx="8274604" cy="39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8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Door objectgerichtheid wordt enkel die inhoud getoond die van toepassing is op een locatie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0" y="1522649"/>
            <a:ext cx="8094216" cy="37941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320" y="1143552"/>
            <a:ext cx="3694411" cy="4552355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Ovaal 5"/>
          <p:cNvSpPr/>
          <p:nvPr/>
        </p:nvSpPr>
        <p:spPr>
          <a:xfrm>
            <a:off x="7801045" y="2612572"/>
            <a:ext cx="1063363" cy="495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7" name="Ovaal 6"/>
          <p:cNvSpPr/>
          <p:nvPr/>
        </p:nvSpPr>
        <p:spPr>
          <a:xfrm>
            <a:off x="7819380" y="4684296"/>
            <a:ext cx="1338371" cy="758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85297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621</Words>
  <Application>Microsoft Office PowerPoint</Application>
  <PresentationFormat>Breedbeeld</PresentationFormat>
  <Paragraphs>116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Kantoorthema</vt:lpstr>
      <vt:lpstr>Omgevingsvisie</vt:lpstr>
      <vt:lpstr>Waar gaan (of kunnen) we het over hebben?</vt:lpstr>
      <vt:lpstr>Digitaal Stelsel Omgevingswet</vt:lpstr>
      <vt:lpstr>Omgevingsdocumenten</vt:lpstr>
      <vt:lpstr>Omgevingswet.overheid.nl </vt:lpstr>
      <vt:lpstr>PowerPoint-presentatie</vt:lpstr>
      <vt:lpstr>PowerPoint-presentatie</vt:lpstr>
      <vt:lpstr>Voorbeeld object stiltegebied verordening</vt:lpstr>
      <vt:lpstr>Door objectgerichtheid wordt enkel die inhoud getoond die van toepassing is op een locatie</vt:lpstr>
      <vt:lpstr>Door koppeling werkingsgebieden is gebiedsspecifieke info mogelijk</vt:lpstr>
      <vt:lpstr>Hoe objectgericht is onze huidige omgevingsvisie?</vt:lpstr>
      <vt:lpstr>Omgevingsvisie heeft geen kaartmateriaal</vt:lpstr>
      <vt:lpstr>Omgevingsvisie heeft geen kaartmateriaal</vt:lpstr>
      <vt:lpstr>Omgevingsvisie geen objectgerichte structuur</vt:lpstr>
      <vt:lpstr>Omgevingsvisie geen objectgerichte structuur</vt:lpstr>
      <vt:lpstr>Omgevingsvisie heeft geen objectgerichte tekst</vt:lpstr>
      <vt:lpstr>Omgevingsvisie heeft geen objectgerichte tekst</vt:lpstr>
      <vt:lpstr>Omgevingsvisie heeft geen objectgerichte tekst</vt:lpstr>
      <vt:lpstr>Omgevingsvisie is inconsequent met begrippen</vt:lpstr>
      <vt:lpstr>Omgevingsvisie is inconsequent met begrippen</vt:lpstr>
      <vt:lpstr>Omgevingsvisie is inconsequent met begrippen</vt:lpstr>
      <vt:lpstr>Aanscherping Omgevingsvisie DSO</vt:lpstr>
      <vt:lpstr>Proces POVI DSO</vt:lpstr>
      <vt:lpstr>Productbeeld op hoofdlijn</vt:lpstr>
      <vt:lpstr>Waarom goede structuur belangrijk?</vt:lpstr>
      <vt:lpstr>Opdracht Objectenstructuur uitwerken</vt:lpstr>
      <vt:lpstr>Objectenstructuur</vt:lpstr>
      <vt:lpstr>Herschrijven teksten</vt:lpstr>
      <vt:lpstr>Twee viewers digitale plannen</vt:lpstr>
    </vt:vector>
  </TitlesOfParts>
  <Company>Provincie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Omgevingswet</dc:title>
  <dc:creator>Baeten, Titia</dc:creator>
  <cp:lastModifiedBy>Baeten, Titia</cp:lastModifiedBy>
  <cp:revision>41</cp:revision>
  <dcterms:created xsi:type="dcterms:W3CDTF">2023-05-31T16:03:58Z</dcterms:created>
  <dcterms:modified xsi:type="dcterms:W3CDTF">2025-01-23T08:24:29Z</dcterms:modified>
</cp:coreProperties>
</file>