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91" r:id="rId6"/>
    <p:sldId id="284" r:id="rId7"/>
    <p:sldId id="281" r:id="rId8"/>
    <p:sldId id="285" r:id="rId9"/>
    <p:sldId id="283" r:id="rId10"/>
    <p:sldId id="292" r:id="rId11"/>
    <p:sldId id="300" r:id="rId12"/>
    <p:sldId id="275" r:id="rId13"/>
    <p:sldId id="297" r:id="rId14"/>
    <p:sldId id="299" r:id="rId15"/>
    <p:sldId id="296" r:id="rId16"/>
    <p:sldId id="269" r:id="rId17"/>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59A2"/>
    <a:srgbClr val="FFFFFF"/>
    <a:srgbClr val="FF9999"/>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7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nl-NL"/>
              <a:t>Klik om stijl te bewerken</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C59EE5F-0CF8-493B-A90E-F38300C36569}" type="datetimeFigureOut">
              <a:rPr lang="nl-NL" smtClean="0"/>
              <a:t>21-10-2024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103546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C59EE5F-0CF8-493B-A90E-F38300C36569}" type="datetimeFigureOut">
              <a:rPr lang="nl-NL" smtClean="0"/>
              <a:t>21-10-2024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227124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C59EE5F-0CF8-493B-A90E-F38300C36569}" type="datetimeFigureOut">
              <a:rPr lang="nl-NL" smtClean="0"/>
              <a:t>21-10-2024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415622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C59EE5F-0CF8-493B-A90E-F38300C36569}" type="datetimeFigureOut">
              <a:rPr lang="nl-NL" smtClean="0"/>
              <a:t>21-10-2024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59527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nl-NL"/>
              <a:t>Klik om stijl te bewerken</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C59EE5F-0CF8-493B-A90E-F38300C36569}" type="datetimeFigureOut">
              <a:rPr lang="nl-NL" smtClean="0"/>
              <a:t>21-10-2024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313859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C59EE5F-0CF8-493B-A90E-F38300C36569}" type="datetimeFigureOut">
              <a:rPr lang="nl-NL" smtClean="0"/>
              <a:t>21-10-2024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241545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nl-NL"/>
              <a:t>Klik om stijl te bewerken</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nl-NL"/>
              <a:t>Tekststijl van het model bewerken</a:t>
            </a:r>
          </a:p>
        </p:txBody>
      </p:sp>
      <p:sp>
        <p:nvSpPr>
          <p:cNvPr id="4" name="Content Placeholder 3"/>
          <p:cNvSpPr>
            <a:spLocks noGrp="1"/>
          </p:cNvSpPr>
          <p:nvPr>
            <p:ph sz="half" idx="2"/>
          </p:nvPr>
        </p:nvSpPr>
        <p:spPr>
          <a:xfrm>
            <a:off x="881779" y="3507105"/>
            <a:ext cx="5415676" cy="515842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nl-NL"/>
              <a:t>Tekststijl van het model bewerken</a:t>
            </a:r>
          </a:p>
        </p:txBody>
      </p:sp>
      <p:sp>
        <p:nvSpPr>
          <p:cNvPr id="6" name="Content Placeholder 5"/>
          <p:cNvSpPr>
            <a:spLocks noGrp="1"/>
          </p:cNvSpPr>
          <p:nvPr>
            <p:ph sz="quarter" idx="4"/>
          </p:nvPr>
        </p:nvSpPr>
        <p:spPr>
          <a:xfrm>
            <a:off x="6480811" y="3507105"/>
            <a:ext cx="5442347" cy="515842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C59EE5F-0CF8-493B-A90E-F38300C36569}" type="datetimeFigureOut">
              <a:rPr lang="nl-NL" smtClean="0"/>
              <a:t>21-10-2024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53024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C59EE5F-0CF8-493B-A90E-F38300C36569}" type="datetimeFigureOut">
              <a:rPr lang="nl-NL" smtClean="0"/>
              <a:t>21-10-2024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354884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9EE5F-0CF8-493B-A90E-F38300C36569}" type="datetimeFigureOut">
              <a:rPr lang="nl-NL" smtClean="0"/>
              <a:t>21-10-2024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291133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nl-NL"/>
              <a:t>Klik om stijl te bewerken</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nl-NL"/>
              <a:t>Tekststijl van het model bewerken</a:t>
            </a:r>
          </a:p>
        </p:txBody>
      </p:sp>
      <p:sp>
        <p:nvSpPr>
          <p:cNvPr id="5" name="Date Placeholder 4"/>
          <p:cNvSpPr>
            <a:spLocks noGrp="1"/>
          </p:cNvSpPr>
          <p:nvPr>
            <p:ph type="dt" sz="half" idx="10"/>
          </p:nvPr>
        </p:nvSpPr>
        <p:spPr/>
        <p:txBody>
          <a:bodyPr/>
          <a:lstStyle/>
          <a:p>
            <a:fld id="{9C59EE5F-0CF8-493B-A90E-F38300C36569}" type="datetimeFigureOut">
              <a:rPr lang="nl-NL" smtClean="0"/>
              <a:t>21-10-2024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48876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nl-NL"/>
              <a:t>Klik om stijl te bewerken</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nl-NL"/>
              <a:t>Tekststijl van het model bewerken</a:t>
            </a:r>
          </a:p>
        </p:txBody>
      </p:sp>
      <p:sp>
        <p:nvSpPr>
          <p:cNvPr id="5" name="Date Placeholder 4"/>
          <p:cNvSpPr>
            <a:spLocks noGrp="1"/>
          </p:cNvSpPr>
          <p:nvPr>
            <p:ph type="dt" sz="half" idx="10"/>
          </p:nvPr>
        </p:nvSpPr>
        <p:spPr/>
        <p:txBody>
          <a:bodyPr/>
          <a:lstStyle/>
          <a:p>
            <a:fld id="{9C59EE5F-0CF8-493B-A90E-F38300C36569}" type="datetimeFigureOut">
              <a:rPr lang="nl-NL" smtClean="0"/>
              <a:t>21-10-2024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D1521A-617B-4D01-8069-A775FAE683E1}" type="slidenum">
              <a:rPr lang="nl-NL" smtClean="0"/>
              <a:t>‹nr.›</a:t>
            </a:fld>
            <a:endParaRPr lang="nl-NL"/>
          </a:p>
        </p:txBody>
      </p:sp>
    </p:spTree>
    <p:extLst>
      <p:ext uri="{BB962C8B-B14F-4D97-AF65-F5344CB8AC3E}">
        <p14:creationId xmlns:p14="http://schemas.microsoft.com/office/powerpoint/2010/main" val="293110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C59EE5F-0CF8-493B-A90E-F38300C36569}" type="datetimeFigureOut">
              <a:rPr lang="nl-NL" smtClean="0"/>
              <a:t>21-10-2024</a:t>
            </a:fld>
            <a:endParaRPr lang="nl-NL"/>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BD1521A-617B-4D01-8069-A775FAE683E1}" type="slidenum">
              <a:rPr lang="nl-NL" smtClean="0"/>
              <a:t>‹nr.›</a:t>
            </a:fld>
            <a:endParaRPr lang="nl-NL"/>
          </a:p>
        </p:txBody>
      </p:sp>
    </p:spTree>
    <p:extLst>
      <p:ext uri="{BB962C8B-B14F-4D97-AF65-F5344CB8AC3E}">
        <p14:creationId xmlns:p14="http://schemas.microsoft.com/office/powerpoint/2010/main" val="522948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hyperlink" Target="http://www.expeditieruimte.nl/" TargetMode="External"/><Relationship Id="rId2" Type="http://schemas.openxmlformats.org/officeDocument/2006/relationships/hyperlink" Target="mailto:omgevingsvisie@prvlimburg.n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mailto:omgevingsvisie@prvlimburg.nl"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1347DCB-FBE9-4CAB-8FF9-F639E732CFC4}"/>
              </a:ext>
            </a:extLst>
          </p:cNvPr>
          <p:cNvPicPr>
            <a:picLocks noChangeAspect="1"/>
          </p:cNvPicPr>
          <p:nvPr/>
        </p:nvPicPr>
        <p:blipFill rotWithShape="1">
          <a:blip r:embed="rId2"/>
          <a:srcRect l="47132" t="17063" r="36283" b="8135"/>
          <a:stretch/>
        </p:blipFill>
        <p:spPr>
          <a:xfrm>
            <a:off x="0" y="-1251395"/>
            <a:ext cx="4400345" cy="11163767"/>
          </a:xfrm>
          <a:prstGeom prst="rect">
            <a:avLst/>
          </a:prstGeom>
        </p:spPr>
      </p:pic>
      <p:sp>
        <p:nvSpPr>
          <p:cNvPr id="8" name="Titel 1">
            <a:extLst>
              <a:ext uri="{FF2B5EF4-FFF2-40B4-BE49-F238E27FC236}">
                <a16:creationId xmlns:a16="http://schemas.microsoft.com/office/drawing/2014/main" id="{D64D6CC6-737D-4F22-9371-8BC652DEE5B3}"/>
              </a:ext>
            </a:extLst>
          </p:cNvPr>
          <p:cNvSpPr>
            <a:spLocks noGrp="1"/>
          </p:cNvSpPr>
          <p:nvPr>
            <p:ph type="ctrTitle"/>
          </p:nvPr>
        </p:nvSpPr>
        <p:spPr>
          <a:xfrm>
            <a:off x="2960577" y="4145693"/>
            <a:ext cx="10881360" cy="3342640"/>
          </a:xfrm>
        </p:spPr>
        <p:txBody>
          <a:bodyPr>
            <a:normAutofit fontScale="90000"/>
          </a:bodyPr>
          <a:lstStyle/>
          <a:p>
            <a:r>
              <a:rPr lang="nl-NL" b="1" dirty="0">
                <a:solidFill>
                  <a:srgbClr val="0059A2"/>
                </a:solidFill>
                <a:latin typeface="+mn-lt"/>
              </a:rPr>
              <a:t>Welkom!</a:t>
            </a:r>
            <a:br>
              <a:rPr lang="nl-NL" b="1" dirty="0">
                <a:solidFill>
                  <a:srgbClr val="0059A2"/>
                </a:solidFill>
                <a:latin typeface="+mn-lt"/>
              </a:rPr>
            </a:br>
            <a:br>
              <a:rPr lang="nl-NL" b="1" dirty="0">
                <a:solidFill>
                  <a:srgbClr val="0059A2"/>
                </a:solidFill>
                <a:latin typeface="+mn-lt"/>
              </a:rPr>
            </a:br>
            <a:r>
              <a:rPr lang="nl-NL" b="1" dirty="0">
                <a:solidFill>
                  <a:srgbClr val="0059A2"/>
                </a:solidFill>
                <a:latin typeface="+mn-lt"/>
              </a:rPr>
              <a:t>Kick-off</a:t>
            </a:r>
            <a:br>
              <a:rPr lang="nl-NL" b="1" dirty="0">
                <a:solidFill>
                  <a:srgbClr val="0059A2"/>
                </a:solidFill>
                <a:latin typeface="+mn-lt"/>
              </a:rPr>
            </a:br>
            <a:r>
              <a:rPr lang="nl-NL" b="1" dirty="0">
                <a:solidFill>
                  <a:srgbClr val="0059A2"/>
                </a:solidFill>
                <a:latin typeface="+mn-lt"/>
              </a:rPr>
              <a:t>Aanscherping POVI</a:t>
            </a:r>
            <a:br>
              <a:rPr lang="nl-NL" b="1" dirty="0">
                <a:latin typeface="+mn-lt"/>
              </a:rPr>
            </a:br>
            <a:r>
              <a:rPr lang="nl-NL" b="1" dirty="0">
                <a:latin typeface="+mn-lt"/>
              </a:rPr>
              <a:t> </a:t>
            </a:r>
            <a:endParaRPr lang="nl-NL" b="1" i="1" dirty="0">
              <a:solidFill>
                <a:schemeClr val="bg1">
                  <a:lumMod val="50000"/>
                </a:schemeClr>
              </a:solidFill>
              <a:latin typeface="+mn-lt"/>
            </a:endParaRPr>
          </a:p>
        </p:txBody>
      </p:sp>
      <p:pic>
        <p:nvPicPr>
          <p:cNvPr id="5" name="Afbeelding 2" descr="Logo PL kleur RGB">
            <a:extLst>
              <a:ext uri="{FF2B5EF4-FFF2-40B4-BE49-F238E27FC236}">
                <a16:creationId xmlns:a16="http://schemas.microsoft.com/office/drawing/2014/main" id="{CED4A199-3B10-4949-9774-B81E951FF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A02D040F-F973-4C36-8AC0-5D5F2EC0BB9D}"/>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7357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FC019F5-2A85-40CE-90D9-E4A83AA0DE83}"/>
              </a:ext>
            </a:extLst>
          </p:cNvPr>
          <p:cNvSpPr txBox="1">
            <a:spLocks/>
          </p:cNvSpPr>
          <p:nvPr/>
        </p:nvSpPr>
        <p:spPr>
          <a:xfrm>
            <a:off x="880109" y="730633"/>
            <a:ext cx="11710579" cy="1855788"/>
          </a:xfrm>
          <a:prstGeom prst="rect">
            <a:avLst/>
          </a:prstGeom>
        </p:spPr>
        <p:txBody>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r>
              <a:rPr lang="nl-NL" sz="5400" b="1" dirty="0">
                <a:solidFill>
                  <a:srgbClr val="0059A2"/>
                </a:solidFill>
                <a:latin typeface="Arial" panose="020B0604020202020204" pitchFamily="34" charset="0"/>
                <a:cs typeface="Arial" panose="020B0604020202020204" pitchFamily="34" charset="0"/>
              </a:rPr>
              <a:t>Hoe gaan we dat doen?</a:t>
            </a:r>
          </a:p>
        </p:txBody>
      </p:sp>
      <p:sp>
        <p:nvSpPr>
          <p:cNvPr id="8" name="Tekstvak 7">
            <a:extLst>
              <a:ext uri="{FF2B5EF4-FFF2-40B4-BE49-F238E27FC236}">
                <a16:creationId xmlns:a16="http://schemas.microsoft.com/office/drawing/2014/main" id="{260BC9BD-A0EB-43CA-8990-922C59B154DC}"/>
              </a:ext>
            </a:extLst>
          </p:cNvPr>
          <p:cNvSpPr txBox="1"/>
          <p:nvPr/>
        </p:nvSpPr>
        <p:spPr>
          <a:xfrm>
            <a:off x="13012067" y="5786547"/>
            <a:ext cx="3000061" cy="2308324"/>
          </a:xfrm>
          <a:prstGeom prst="rect">
            <a:avLst/>
          </a:prstGeom>
          <a:noFill/>
        </p:spPr>
        <p:txBody>
          <a:bodyPr wrap="square" rtlCol="0">
            <a:spAutoFit/>
          </a:bodyPr>
          <a:lstStyle/>
          <a:p>
            <a:r>
              <a:rPr lang="nl-NL" dirty="0"/>
              <a:t>Inzicht in keuzevraagstukken:</a:t>
            </a:r>
          </a:p>
          <a:p>
            <a:pPr marL="285750" indent="-285750">
              <a:buFontTx/>
              <a:buChar char="-"/>
            </a:pPr>
            <a:r>
              <a:rPr lang="nl-NL" dirty="0"/>
              <a:t>Gemaakte keuzes &amp; impact daarvan</a:t>
            </a:r>
          </a:p>
          <a:p>
            <a:pPr marL="285750" indent="-285750">
              <a:buFontTx/>
              <a:buChar char="-"/>
            </a:pPr>
            <a:r>
              <a:rPr lang="nl-NL" dirty="0"/>
              <a:t>Ambities die (nog?) geen plek krijgen</a:t>
            </a:r>
          </a:p>
          <a:p>
            <a:pPr marL="285750" indent="-285750">
              <a:buFontTx/>
              <a:buChar char="-"/>
            </a:pPr>
            <a:r>
              <a:rPr lang="nl-NL" dirty="0"/>
              <a:t>Een overzicht van waar provincie voor aan de lat staat.</a:t>
            </a:r>
          </a:p>
        </p:txBody>
      </p:sp>
      <p:grpSp>
        <p:nvGrpSpPr>
          <p:cNvPr id="2" name="Groep 1">
            <a:extLst>
              <a:ext uri="{FF2B5EF4-FFF2-40B4-BE49-F238E27FC236}">
                <a16:creationId xmlns:a16="http://schemas.microsoft.com/office/drawing/2014/main" id="{01ED7C0D-CD9A-4D8E-A5CC-634EF0745A7C}"/>
              </a:ext>
            </a:extLst>
          </p:cNvPr>
          <p:cNvGrpSpPr/>
          <p:nvPr/>
        </p:nvGrpSpPr>
        <p:grpSpPr>
          <a:xfrm>
            <a:off x="271849" y="2139645"/>
            <a:ext cx="12529751" cy="7224490"/>
            <a:chOff x="271849" y="2139645"/>
            <a:chExt cx="12529751" cy="7224490"/>
          </a:xfrm>
        </p:grpSpPr>
        <p:pic>
          <p:nvPicPr>
            <p:cNvPr id="5" name="Afbeelding 4">
              <a:extLst>
                <a:ext uri="{FF2B5EF4-FFF2-40B4-BE49-F238E27FC236}">
                  <a16:creationId xmlns:a16="http://schemas.microsoft.com/office/drawing/2014/main" id="{3FC183FD-269D-4001-8C9F-52E23C6D2BC1}"/>
                </a:ext>
              </a:extLst>
            </p:cNvPr>
            <p:cNvPicPr>
              <a:picLocks noChangeAspect="1"/>
            </p:cNvPicPr>
            <p:nvPr/>
          </p:nvPicPr>
          <p:blipFill rotWithShape="1">
            <a:blip r:embed="rId2"/>
            <a:srcRect l="47132" t="17063" r="38093" b="8135"/>
            <a:stretch/>
          </p:blipFill>
          <p:spPr>
            <a:xfrm>
              <a:off x="3400214" y="3097706"/>
              <a:ext cx="1965354" cy="5597060"/>
            </a:xfrm>
            <a:prstGeom prst="rect">
              <a:avLst/>
            </a:prstGeom>
          </p:spPr>
        </p:pic>
        <p:pic>
          <p:nvPicPr>
            <p:cNvPr id="4" name="Afbeelding 3">
              <a:extLst>
                <a:ext uri="{FF2B5EF4-FFF2-40B4-BE49-F238E27FC236}">
                  <a16:creationId xmlns:a16="http://schemas.microsoft.com/office/drawing/2014/main" id="{46249309-A5CD-4645-97A0-E2B76A522A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1492" y="2787033"/>
              <a:ext cx="1965354" cy="6318248"/>
            </a:xfrm>
            <a:prstGeom prst="rect">
              <a:avLst/>
            </a:prstGeom>
          </p:spPr>
        </p:pic>
        <p:sp>
          <p:nvSpPr>
            <p:cNvPr id="10" name="Kruis 9">
              <a:extLst>
                <a:ext uri="{FF2B5EF4-FFF2-40B4-BE49-F238E27FC236}">
                  <a16:creationId xmlns:a16="http://schemas.microsoft.com/office/drawing/2014/main" id="{320E6A08-9C12-4ADB-8C60-1436333DBE72}"/>
                </a:ext>
              </a:extLst>
            </p:cNvPr>
            <p:cNvSpPr/>
            <p:nvPr/>
          </p:nvSpPr>
          <p:spPr>
            <a:xfrm>
              <a:off x="2029665" y="3781444"/>
              <a:ext cx="1136822" cy="1124465"/>
            </a:xfrm>
            <a:prstGeom prst="plus">
              <a:avLst>
                <a:gd name="adj" fmla="val 37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8DD5E22-931E-4078-8278-C476BC9EE6D9}"/>
                </a:ext>
              </a:extLst>
            </p:cNvPr>
            <p:cNvSpPr txBox="1"/>
            <p:nvPr/>
          </p:nvSpPr>
          <p:spPr>
            <a:xfrm>
              <a:off x="271849" y="2139645"/>
              <a:ext cx="2360140" cy="707886"/>
            </a:xfrm>
            <a:prstGeom prst="rect">
              <a:avLst/>
            </a:prstGeom>
            <a:solidFill>
              <a:schemeClr val="accent1"/>
            </a:solidFill>
          </p:spPr>
          <p:txBody>
            <a:bodyPr wrap="square" rtlCol="0">
              <a:spAutoFit/>
            </a:bodyPr>
            <a:lstStyle/>
            <a:p>
              <a:pPr algn="ctr"/>
              <a:r>
                <a:rPr lang="nl-NL" sz="2000" b="1" dirty="0">
                  <a:solidFill>
                    <a:schemeClr val="bg1"/>
                  </a:solidFill>
                </a:rPr>
                <a:t>POVI’21 &amp; </a:t>
              </a:r>
            </a:p>
            <a:p>
              <a:pPr algn="ctr"/>
              <a:r>
                <a:rPr lang="nl-NL" sz="2000" b="1" dirty="0" err="1">
                  <a:solidFill>
                    <a:schemeClr val="bg1"/>
                  </a:solidFill>
                </a:rPr>
                <a:t>geupdate</a:t>
              </a:r>
              <a:r>
                <a:rPr lang="nl-NL" sz="2000" b="1" dirty="0">
                  <a:solidFill>
                    <a:schemeClr val="bg1"/>
                  </a:solidFill>
                </a:rPr>
                <a:t> thema’s</a:t>
              </a:r>
            </a:p>
          </p:txBody>
        </p:sp>
        <p:sp>
          <p:nvSpPr>
            <p:cNvPr id="12" name="Tekstvak 11">
              <a:extLst>
                <a:ext uri="{FF2B5EF4-FFF2-40B4-BE49-F238E27FC236}">
                  <a16:creationId xmlns:a16="http://schemas.microsoft.com/office/drawing/2014/main" id="{59DB5F70-BD71-4991-88D0-4FE754A39875}"/>
                </a:ext>
              </a:extLst>
            </p:cNvPr>
            <p:cNvSpPr txBox="1"/>
            <p:nvPr/>
          </p:nvSpPr>
          <p:spPr>
            <a:xfrm>
              <a:off x="2796136" y="2139645"/>
              <a:ext cx="3495781" cy="707886"/>
            </a:xfrm>
            <a:prstGeom prst="rect">
              <a:avLst/>
            </a:prstGeom>
            <a:solidFill>
              <a:schemeClr val="accent1"/>
            </a:solidFill>
          </p:spPr>
          <p:txBody>
            <a:bodyPr wrap="square" rtlCol="0">
              <a:spAutoFit/>
            </a:bodyPr>
            <a:lstStyle/>
            <a:p>
              <a:pPr algn="ctr"/>
              <a:r>
                <a:rPr lang="nl-NL" sz="2000" b="1" dirty="0">
                  <a:solidFill>
                    <a:schemeClr val="bg1"/>
                  </a:solidFill>
                </a:rPr>
                <a:t>Ontwerpende onderzoeken &amp;</a:t>
              </a:r>
            </a:p>
            <a:p>
              <a:pPr algn="ctr"/>
              <a:r>
                <a:rPr lang="nl-NL" sz="2000" b="1" dirty="0">
                  <a:solidFill>
                    <a:schemeClr val="bg1"/>
                  </a:solidFill>
                </a:rPr>
                <a:t>Ontwikkelperspectieven</a:t>
              </a:r>
            </a:p>
          </p:txBody>
        </p:sp>
        <p:pic>
          <p:nvPicPr>
            <p:cNvPr id="17" name="Graphic 16" descr="Vergadering">
              <a:extLst>
                <a:ext uri="{FF2B5EF4-FFF2-40B4-BE49-F238E27FC236}">
                  <a16:creationId xmlns:a16="http://schemas.microsoft.com/office/drawing/2014/main" id="{B39EF3DC-ECBB-4CBB-BFF6-8D568CDFFF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4710" y="5439083"/>
              <a:ext cx="3473694" cy="3103682"/>
            </a:xfrm>
            <a:prstGeom prst="rect">
              <a:avLst/>
            </a:prstGeom>
          </p:spPr>
        </p:pic>
        <p:pic>
          <p:nvPicPr>
            <p:cNvPr id="19" name="Graphic 18" descr="Controlelijst">
              <a:extLst>
                <a:ext uri="{FF2B5EF4-FFF2-40B4-BE49-F238E27FC236}">
                  <a16:creationId xmlns:a16="http://schemas.microsoft.com/office/drawing/2014/main" id="{3129DE29-431C-4DD7-9716-6154A5CB39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9642" y="3036292"/>
              <a:ext cx="2552984" cy="2552984"/>
            </a:xfrm>
            <a:prstGeom prst="rect">
              <a:avLst/>
            </a:prstGeom>
          </p:spPr>
        </p:pic>
        <p:sp>
          <p:nvSpPr>
            <p:cNvPr id="20" name="Kruis 19">
              <a:extLst>
                <a:ext uri="{FF2B5EF4-FFF2-40B4-BE49-F238E27FC236}">
                  <a16:creationId xmlns:a16="http://schemas.microsoft.com/office/drawing/2014/main" id="{F4F6264A-6441-403D-9D05-B156BB6E18F8}"/>
                </a:ext>
              </a:extLst>
            </p:cNvPr>
            <p:cNvSpPr/>
            <p:nvPr/>
          </p:nvSpPr>
          <p:spPr>
            <a:xfrm>
              <a:off x="5587149" y="3775267"/>
              <a:ext cx="1136822" cy="1124465"/>
            </a:xfrm>
            <a:prstGeom prst="plus">
              <a:avLst>
                <a:gd name="adj" fmla="val 37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0930F90E-11F2-46C1-9B0F-F7FFFE7DDA47}"/>
                </a:ext>
              </a:extLst>
            </p:cNvPr>
            <p:cNvSpPr txBox="1"/>
            <p:nvPr/>
          </p:nvSpPr>
          <p:spPr>
            <a:xfrm>
              <a:off x="6456064" y="2160808"/>
              <a:ext cx="2360140" cy="400110"/>
            </a:xfrm>
            <a:prstGeom prst="rect">
              <a:avLst/>
            </a:prstGeom>
            <a:solidFill>
              <a:schemeClr val="accent1"/>
            </a:solidFill>
          </p:spPr>
          <p:txBody>
            <a:bodyPr wrap="square" rtlCol="0">
              <a:spAutoFit/>
            </a:bodyPr>
            <a:lstStyle/>
            <a:p>
              <a:pPr algn="ctr"/>
              <a:r>
                <a:rPr lang="nl-NL" sz="2000" b="1" dirty="0">
                  <a:solidFill>
                    <a:schemeClr val="bg1"/>
                  </a:solidFill>
                </a:rPr>
                <a:t>Afwegingskader</a:t>
              </a:r>
            </a:p>
          </p:txBody>
        </p:sp>
        <p:sp>
          <p:nvSpPr>
            <p:cNvPr id="24" name="Pijl: rechts 23">
              <a:extLst>
                <a:ext uri="{FF2B5EF4-FFF2-40B4-BE49-F238E27FC236}">
                  <a16:creationId xmlns:a16="http://schemas.microsoft.com/office/drawing/2014/main" id="{8A41FC07-73CE-4F0E-AADD-4C5167C1B6DB}"/>
                </a:ext>
              </a:extLst>
            </p:cNvPr>
            <p:cNvSpPr/>
            <p:nvPr/>
          </p:nvSpPr>
          <p:spPr>
            <a:xfrm>
              <a:off x="8631931" y="4008476"/>
              <a:ext cx="1403445" cy="608617"/>
            </a:xfrm>
            <a:prstGeom prst="rightArrow">
              <a:avLst>
                <a:gd name="adj1" fmla="val 32824"/>
                <a:gd name="adj2" fmla="val 56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Graphic 25" descr="Docent">
              <a:extLst>
                <a:ext uri="{FF2B5EF4-FFF2-40B4-BE49-F238E27FC236}">
                  <a16:creationId xmlns:a16="http://schemas.microsoft.com/office/drawing/2014/main" id="{9F7D67F5-2492-4645-BA6A-AD97B9C708D9}"/>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18665"/>
            <a:stretch/>
          </p:blipFill>
          <p:spPr>
            <a:xfrm>
              <a:off x="9943886" y="2979811"/>
              <a:ext cx="2395521" cy="1948403"/>
            </a:xfrm>
            <a:prstGeom prst="rect">
              <a:avLst/>
            </a:prstGeom>
          </p:spPr>
        </p:pic>
        <p:sp>
          <p:nvSpPr>
            <p:cNvPr id="27" name="Tekstvak 26">
              <a:extLst>
                <a:ext uri="{FF2B5EF4-FFF2-40B4-BE49-F238E27FC236}">
                  <a16:creationId xmlns:a16="http://schemas.microsoft.com/office/drawing/2014/main" id="{079D4054-AC91-4E5B-85B8-169D46E0AEA9}"/>
                </a:ext>
              </a:extLst>
            </p:cNvPr>
            <p:cNvSpPr txBox="1"/>
            <p:nvPr/>
          </p:nvSpPr>
          <p:spPr>
            <a:xfrm>
              <a:off x="10143596" y="2152078"/>
              <a:ext cx="2360140" cy="400110"/>
            </a:xfrm>
            <a:prstGeom prst="rect">
              <a:avLst/>
            </a:prstGeom>
            <a:solidFill>
              <a:schemeClr val="accent1"/>
            </a:solidFill>
          </p:spPr>
          <p:txBody>
            <a:bodyPr wrap="square" rtlCol="0">
              <a:spAutoFit/>
            </a:bodyPr>
            <a:lstStyle/>
            <a:p>
              <a:pPr algn="ctr"/>
              <a:r>
                <a:rPr lang="nl-NL" sz="2000" b="1" dirty="0">
                  <a:solidFill>
                    <a:schemeClr val="bg1"/>
                  </a:solidFill>
                </a:rPr>
                <a:t>Discussiebeeld</a:t>
              </a:r>
            </a:p>
          </p:txBody>
        </p:sp>
        <p:sp>
          <p:nvSpPr>
            <p:cNvPr id="28" name="Tekstvak 27">
              <a:extLst>
                <a:ext uri="{FF2B5EF4-FFF2-40B4-BE49-F238E27FC236}">
                  <a16:creationId xmlns:a16="http://schemas.microsoft.com/office/drawing/2014/main" id="{35EC4A20-57B6-4B70-B326-5AC19FE4AF3B}"/>
                </a:ext>
              </a:extLst>
            </p:cNvPr>
            <p:cNvSpPr txBox="1"/>
            <p:nvPr/>
          </p:nvSpPr>
          <p:spPr>
            <a:xfrm>
              <a:off x="7880081" y="8094871"/>
              <a:ext cx="2808513" cy="461665"/>
            </a:xfrm>
            <a:prstGeom prst="rect">
              <a:avLst/>
            </a:prstGeom>
            <a:solidFill>
              <a:schemeClr val="tx1">
                <a:lumMod val="65000"/>
                <a:lumOff val="35000"/>
              </a:schemeClr>
            </a:solidFill>
          </p:spPr>
          <p:txBody>
            <a:bodyPr wrap="square" rtlCol="0">
              <a:spAutoFit/>
            </a:bodyPr>
            <a:lstStyle/>
            <a:p>
              <a:pPr algn="ctr"/>
              <a:r>
                <a:rPr lang="nl-NL" sz="2400" b="1" dirty="0">
                  <a:solidFill>
                    <a:schemeClr val="bg1"/>
                  </a:solidFill>
                </a:rPr>
                <a:t>Gebiedstafels</a:t>
              </a:r>
            </a:p>
          </p:txBody>
        </p:sp>
        <p:cxnSp>
          <p:nvCxnSpPr>
            <p:cNvPr id="30" name="Verbindingslijn: gebogen 29">
              <a:extLst>
                <a:ext uri="{FF2B5EF4-FFF2-40B4-BE49-F238E27FC236}">
                  <a16:creationId xmlns:a16="http://schemas.microsoft.com/office/drawing/2014/main" id="{97A18DFA-7C77-4D9E-956F-589736F72A07}"/>
                </a:ext>
              </a:extLst>
            </p:cNvPr>
            <p:cNvCxnSpPr>
              <a:cxnSpLocks/>
              <a:endCxn id="17" idx="3"/>
            </p:cNvCxnSpPr>
            <p:nvPr/>
          </p:nvCxnSpPr>
          <p:spPr>
            <a:xfrm rot="5400000">
              <a:off x="10429186" y="5569979"/>
              <a:ext cx="2030164" cy="811727"/>
            </a:xfrm>
            <a:prstGeom prst="bentConnector2">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ADD7E8A8-97DB-401A-B091-D1215F4A4658}"/>
                </a:ext>
              </a:extLst>
            </p:cNvPr>
            <p:cNvCxnSpPr/>
            <p:nvPr/>
          </p:nvCxnSpPr>
          <p:spPr>
            <a:xfrm>
              <a:off x="1653471" y="7597118"/>
              <a:ext cx="2117998" cy="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kstvak 40">
              <a:extLst>
                <a:ext uri="{FF2B5EF4-FFF2-40B4-BE49-F238E27FC236}">
                  <a16:creationId xmlns:a16="http://schemas.microsoft.com/office/drawing/2014/main" id="{28FEDC1A-6A54-4352-9F79-39B4EC22FCF1}"/>
                </a:ext>
              </a:extLst>
            </p:cNvPr>
            <p:cNvSpPr txBox="1"/>
            <p:nvPr/>
          </p:nvSpPr>
          <p:spPr>
            <a:xfrm>
              <a:off x="1778226" y="5501366"/>
              <a:ext cx="1570956" cy="3139321"/>
            </a:xfrm>
            <a:prstGeom prst="rect">
              <a:avLst/>
            </a:prstGeom>
            <a:noFill/>
          </p:spPr>
          <p:txBody>
            <a:bodyPr wrap="square" rtlCol="0">
              <a:spAutoFit/>
            </a:bodyPr>
            <a:lstStyle/>
            <a:p>
              <a:pPr algn="ctr"/>
              <a:r>
                <a:rPr lang="nl-NL" b="1" dirty="0">
                  <a:solidFill>
                    <a:srgbClr val="C00000"/>
                  </a:solidFill>
                </a:rPr>
                <a:t>Confrontatie</a:t>
              </a:r>
              <a:r>
                <a:rPr lang="nl-NL" b="1" dirty="0">
                  <a:solidFill>
                    <a:srgbClr val="C00000"/>
                  </a:solidFill>
                  <a:cs typeface="Arial" panose="020B0604020202020204" pitchFamily="34" charset="0"/>
                </a:rPr>
                <a:t>:</a:t>
              </a:r>
            </a:p>
            <a:p>
              <a:pPr algn="ctr"/>
              <a:r>
                <a:rPr lang="nl-NL" dirty="0">
                  <a:solidFill>
                    <a:srgbClr val="C00000"/>
                  </a:solidFill>
                  <a:cs typeface="Arial" panose="020B0604020202020204" pitchFamily="34" charset="0"/>
                </a:rPr>
                <a:t>Wat kan waar wel en niet?</a:t>
              </a:r>
            </a:p>
            <a:p>
              <a:pPr algn="ctr"/>
              <a:endParaRPr lang="nl-NL" dirty="0">
                <a:solidFill>
                  <a:srgbClr val="C00000"/>
                </a:solidFill>
                <a:cs typeface="Arial" panose="020B0604020202020204" pitchFamily="34" charset="0"/>
              </a:endParaRPr>
            </a:p>
            <a:p>
              <a:pPr algn="ctr"/>
              <a:r>
                <a:rPr lang="nl-NL" dirty="0">
                  <a:solidFill>
                    <a:srgbClr val="C00000"/>
                  </a:solidFill>
                  <a:cs typeface="Arial" panose="020B0604020202020204" pitchFamily="34" charset="0"/>
                </a:rPr>
                <a:t>voldoen we aan onze opgaven?</a:t>
              </a:r>
            </a:p>
            <a:p>
              <a:pPr algn="ctr"/>
              <a:endParaRPr lang="nl-NL" dirty="0">
                <a:solidFill>
                  <a:srgbClr val="C00000"/>
                </a:solidFill>
                <a:cs typeface="Arial" panose="020B0604020202020204" pitchFamily="34" charset="0"/>
              </a:endParaRPr>
            </a:p>
            <a:p>
              <a:pPr algn="ctr"/>
              <a:r>
                <a:rPr lang="nl-NL" dirty="0">
                  <a:solidFill>
                    <a:srgbClr val="C00000"/>
                  </a:solidFill>
                  <a:cs typeface="Arial" panose="020B0604020202020204" pitchFamily="34" charset="0"/>
                </a:rPr>
                <a:t>Kunnen onze wensen </a:t>
              </a:r>
              <a:r>
                <a:rPr lang="nl-NL" dirty="0">
                  <a:solidFill>
                    <a:srgbClr val="C00000"/>
                  </a:solidFill>
                  <a:latin typeface="Arial" panose="020B0604020202020204" pitchFamily="34" charset="0"/>
                  <a:cs typeface="Arial" panose="020B0604020202020204" pitchFamily="34" charset="0"/>
                </a:rPr>
                <a:t>&amp; </a:t>
              </a:r>
              <a:r>
                <a:rPr lang="nl-NL" dirty="0">
                  <a:solidFill>
                    <a:srgbClr val="C00000"/>
                  </a:solidFill>
                  <a:cs typeface="Arial" panose="020B0604020202020204" pitchFamily="34" charset="0"/>
                </a:rPr>
                <a:t>ambities? </a:t>
              </a:r>
              <a:endParaRPr lang="nl-NL" dirty="0">
                <a:solidFill>
                  <a:srgbClr val="C00000"/>
                </a:solidFill>
              </a:endParaRPr>
            </a:p>
          </p:txBody>
        </p:sp>
        <p:pic>
          <p:nvPicPr>
            <p:cNvPr id="42" name="Afbeelding 2" descr="Logo PL kleur RGB">
              <a:extLst>
                <a:ext uri="{FF2B5EF4-FFF2-40B4-BE49-F238E27FC236}">
                  <a16:creationId xmlns:a16="http://schemas.microsoft.com/office/drawing/2014/main" id="{66F7A50A-5763-4628-8493-D4E1D6433C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hthoek 42">
            <a:extLst>
              <a:ext uri="{FF2B5EF4-FFF2-40B4-BE49-F238E27FC236}">
                <a16:creationId xmlns:a16="http://schemas.microsoft.com/office/drawing/2014/main" id="{A9792375-6B29-4A67-9250-E61D8CF28338}"/>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9412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CD8C3-1A32-4929-A3A5-CCBADCDC7665}"/>
              </a:ext>
            </a:extLst>
          </p:cNvPr>
          <p:cNvSpPr>
            <a:spLocks noGrp="1"/>
          </p:cNvSpPr>
          <p:nvPr>
            <p:ph type="title"/>
          </p:nvPr>
        </p:nvSpPr>
        <p:spPr/>
        <p:txBody>
          <a:bodyPr>
            <a:normAutofit/>
          </a:bodyPr>
          <a:lstStyle/>
          <a:p>
            <a:r>
              <a:rPr lang="nl-NL" sz="5400" b="1" dirty="0">
                <a:solidFill>
                  <a:srgbClr val="0059A2"/>
                </a:solidFill>
                <a:latin typeface="Arial" panose="020B0604020202020204" pitchFamily="34" charset="0"/>
                <a:cs typeface="Arial" panose="020B0604020202020204" pitchFamily="34" charset="0"/>
              </a:rPr>
              <a:t>Gebiedstafels</a:t>
            </a:r>
          </a:p>
        </p:txBody>
      </p:sp>
      <p:sp>
        <p:nvSpPr>
          <p:cNvPr id="3" name="Tijdelijke aanduiding voor inhoud 2">
            <a:extLst>
              <a:ext uri="{FF2B5EF4-FFF2-40B4-BE49-F238E27FC236}">
                <a16:creationId xmlns:a16="http://schemas.microsoft.com/office/drawing/2014/main" id="{2109D1C0-26DE-4EAA-AC89-61698F75942D}"/>
              </a:ext>
            </a:extLst>
          </p:cNvPr>
          <p:cNvSpPr>
            <a:spLocks noGrp="1"/>
          </p:cNvSpPr>
          <p:nvPr>
            <p:ph idx="1"/>
          </p:nvPr>
        </p:nvSpPr>
        <p:spPr>
          <a:xfrm>
            <a:off x="880110" y="2036064"/>
            <a:ext cx="11041380" cy="7461504"/>
          </a:xfrm>
        </p:spPr>
        <p:txBody>
          <a:bodyPr>
            <a:normAutofit/>
          </a:bodyPr>
          <a:lstStyle/>
          <a:p>
            <a:pPr marL="0" indent="0">
              <a:buNone/>
            </a:pPr>
            <a:r>
              <a:rPr lang="nl-NL" sz="2200" b="1" dirty="0"/>
              <a:t>We organiseren per gebied (Noord, Midden, Zuid) 2 gebiedstafels:</a:t>
            </a:r>
          </a:p>
          <a:p>
            <a:pPr lvl="1"/>
            <a:r>
              <a:rPr lang="nl-NL" sz="2200" dirty="0"/>
              <a:t>Bebouwd gebied</a:t>
            </a:r>
          </a:p>
          <a:p>
            <a:pPr lvl="1"/>
            <a:r>
              <a:rPr lang="nl-NL" sz="2200" dirty="0">
                <a:sym typeface="Wingdings" panose="05000000000000000000" pitchFamily="2" charset="2"/>
              </a:rPr>
              <a:t>Landelijk gebied</a:t>
            </a:r>
          </a:p>
          <a:p>
            <a:pPr lvl="1"/>
            <a:endParaRPr lang="nl-NL" sz="2200" dirty="0">
              <a:sym typeface="Wingdings" panose="05000000000000000000" pitchFamily="2" charset="2"/>
            </a:endParaRPr>
          </a:p>
          <a:p>
            <a:pPr marL="640080" lvl="1" indent="0">
              <a:buNone/>
            </a:pPr>
            <a:r>
              <a:rPr lang="nl-NL" sz="2200" dirty="0">
                <a:sym typeface="Wingdings" panose="05000000000000000000" pitchFamily="2" charset="2"/>
              </a:rPr>
              <a:t>Voor de gebiedstafels zoeken wij vertegenwoordigers per thema. Bedenk en overleg daarom per thema alvast wie in het gebied welk thema zou moeten vertegenwoordigen.</a:t>
            </a:r>
            <a:endParaRPr lang="nl-NL" sz="2200" dirty="0"/>
          </a:p>
          <a:p>
            <a:pPr marL="0" indent="0">
              <a:buNone/>
            </a:pPr>
            <a:endParaRPr lang="nl-NL" sz="1000" b="1" dirty="0"/>
          </a:p>
          <a:p>
            <a:pPr marL="0" indent="0">
              <a:buNone/>
            </a:pPr>
            <a:endParaRPr lang="nl-NL" sz="2200" b="1" dirty="0"/>
          </a:p>
        </p:txBody>
      </p:sp>
      <p:pic>
        <p:nvPicPr>
          <p:cNvPr id="6" name="Afbeelding 2" descr="Logo PL kleur RGB">
            <a:extLst>
              <a:ext uri="{FF2B5EF4-FFF2-40B4-BE49-F238E27FC236}">
                <a16:creationId xmlns:a16="http://schemas.microsoft.com/office/drawing/2014/main" id="{DCB852F0-9ECC-4EB4-9801-DD95202CD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E7E26525-C884-40DD-8BAF-B5C37E35ABD8}"/>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Graphic 7" descr="Vergadering">
            <a:extLst>
              <a:ext uri="{FF2B5EF4-FFF2-40B4-BE49-F238E27FC236}">
                <a16:creationId xmlns:a16="http://schemas.microsoft.com/office/drawing/2014/main" id="{C848D304-C46C-4436-B08D-5BA43402E6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4710" y="5439083"/>
            <a:ext cx="3473694" cy="3103682"/>
          </a:xfrm>
          <a:prstGeom prst="rect">
            <a:avLst/>
          </a:prstGeom>
        </p:spPr>
      </p:pic>
      <p:sp>
        <p:nvSpPr>
          <p:cNvPr id="9" name="Tekstvak 8">
            <a:extLst>
              <a:ext uri="{FF2B5EF4-FFF2-40B4-BE49-F238E27FC236}">
                <a16:creationId xmlns:a16="http://schemas.microsoft.com/office/drawing/2014/main" id="{4653B5F4-82EA-473D-BFA3-F7CFDA8FBD08}"/>
              </a:ext>
            </a:extLst>
          </p:cNvPr>
          <p:cNvSpPr txBox="1"/>
          <p:nvPr/>
        </p:nvSpPr>
        <p:spPr>
          <a:xfrm>
            <a:off x="7880081" y="8094871"/>
            <a:ext cx="2808513" cy="461665"/>
          </a:xfrm>
          <a:prstGeom prst="rect">
            <a:avLst/>
          </a:prstGeom>
          <a:solidFill>
            <a:schemeClr val="tx1">
              <a:lumMod val="65000"/>
              <a:lumOff val="35000"/>
            </a:schemeClr>
          </a:solidFill>
        </p:spPr>
        <p:txBody>
          <a:bodyPr wrap="square" rtlCol="0">
            <a:spAutoFit/>
          </a:bodyPr>
          <a:lstStyle/>
          <a:p>
            <a:pPr algn="ctr"/>
            <a:r>
              <a:rPr lang="nl-NL" sz="2400" b="1" dirty="0">
                <a:solidFill>
                  <a:schemeClr val="bg1"/>
                </a:solidFill>
              </a:rPr>
              <a:t>Gebiedstafels</a:t>
            </a:r>
          </a:p>
        </p:txBody>
      </p:sp>
    </p:spTree>
    <p:extLst>
      <p:ext uri="{BB962C8B-B14F-4D97-AF65-F5344CB8AC3E}">
        <p14:creationId xmlns:p14="http://schemas.microsoft.com/office/powerpoint/2010/main" val="357705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CD8C3-1A32-4929-A3A5-CCBADCDC7665}"/>
              </a:ext>
            </a:extLst>
          </p:cNvPr>
          <p:cNvSpPr>
            <a:spLocks noGrp="1"/>
          </p:cNvSpPr>
          <p:nvPr>
            <p:ph type="title"/>
          </p:nvPr>
        </p:nvSpPr>
        <p:spPr/>
        <p:txBody>
          <a:bodyPr>
            <a:normAutofit/>
          </a:bodyPr>
          <a:lstStyle/>
          <a:p>
            <a:r>
              <a:rPr lang="nl-NL" sz="5400" b="1" dirty="0">
                <a:solidFill>
                  <a:srgbClr val="0059A2"/>
                </a:solidFill>
                <a:latin typeface="Arial" panose="020B0604020202020204" pitchFamily="34" charset="0"/>
                <a:cs typeface="Arial" panose="020B0604020202020204" pitchFamily="34" charset="0"/>
              </a:rPr>
              <a:t>TO DO vandaag</a:t>
            </a:r>
          </a:p>
        </p:txBody>
      </p:sp>
      <p:sp>
        <p:nvSpPr>
          <p:cNvPr id="3" name="Tijdelijke aanduiding voor inhoud 2">
            <a:extLst>
              <a:ext uri="{FF2B5EF4-FFF2-40B4-BE49-F238E27FC236}">
                <a16:creationId xmlns:a16="http://schemas.microsoft.com/office/drawing/2014/main" id="{2109D1C0-26DE-4EAA-AC89-61698F75942D}"/>
              </a:ext>
            </a:extLst>
          </p:cNvPr>
          <p:cNvSpPr>
            <a:spLocks noGrp="1"/>
          </p:cNvSpPr>
          <p:nvPr>
            <p:ph idx="1"/>
          </p:nvPr>
        </p:nvSpPr>
        <p:spPr>
          <a:xfrm>
            <a:off x="880110" y="2036064"/>
            <a:ext cx="11041380" cy="7461504"/>
          </a:xfrm>
        </p:spPr>
        <p:txBody>
          <a:bodyPr>
            <a:normAutofit/>
          </a:bodyPr>
          <a:lstStyle/>
          <a:p>
            <a:pPr marL="0" indent="0">
              <a:buNone/>
            </a:pPr>
            <a:r>
              <a:rPr lang="nl-NL" sz="2200" b="1" dirty="0"/>
              <a:t>Schrijf je in als “Kritische vriend”</a:t>
            </a:r>
          </a:p>
          <a:p>
            <a:pPr lvl="1"/>
            <a:r>
              <a:rPr lang="nl-NL" sz="2200" b="1" dirty="0">
                <a:hlinkClick r:id="rId2"/>
              </a:rPr>
              <a:t>omgevingsvisie@prvlimburg.nl</a:t>
            </a:r>
            <a:endParaRPr lang="nl-NL" sz="2200" b="1" dirty="0"/>
          </a:p>
          <a:p>
            <a:pPr lvl="1"/>
            <a:r>
              <a:rPr lang="nl-NL" sz="2200" dirty="0"/>
              <a:t>Lees mee en reageer (constructief </a:t>
            </a:r>
            <a:r>
              <a:rPr lang="nl-NL" sz="2200" dirty="0">
                <a:sym typeface="Wingdings" panose="05000000000000000000" pitchFamily="2" charset="2"/>
              </a:rPr>
              <a:t>) met concrete tekstvoorstellen</a:t>
            </a:r>
          </a:p>
          <a:p>
            <a:pPr lvl="1"/>
            <a:r>
              <a:rPr lang="nl-NL" sz="2200" dirty="0">
                <a:sym typeface="Wingdings" panose="05000000000000000000" pitchFamily="2" charset="2"/>
              </a:rPr>
              <a:t>Max 1 per organisatie</a:t>
            </a:r>
            <a:endParaRPr lang="nl-NL" sz="2200" dirty="0"/>
          </a:p>
          <a:p>
            <a:pPr marL="0" indent="0">
              <a:buNone/>
            </a:pPr>
            <a:endParaRPr lang="nl-NL" sz="1000" b="1" dirty="0"/>
          </a:p>
          <a:p>
            <a:pPr marL="0" indent="0">
              <a:buNone/>
            </a:pPr>
            <a:r>
              <a:rPr lang="nl-NL" sz="2200" b="1" dirty="0"/>
              <a:t>Nodig </a:t>
            </a:r>
            <a:r>
              <a:rPr lang="nl-NL" sz="2200" b="1" dirty="0">
                <a:hlinkClick r:id="rId2"/>
              </a:rPr>
              <a:t>omgevingsvisie@prvlimburg.nl</a:t>
            </a:r>
            <a:r>
              <a:rPr lang="nl-NL" sz="2200" b="1" dirty="0"/>
              <a:t> uit bij ambtelijke en bestuurlijke overleggen</a:t>
            </a:r>
          </a:p>
          <a:p>
            <a:pPr lvl="1"/>
            <a:r>
              <a:rPr lang="nl-NL" sz="2200" dirty="0"/>
              <a:t>Verzoek aan de secretarissen van deze overleggen, zodat wij weten wanneer welk thema samen komt en daar waar mogelijk rekening mee kunnen houden</a:t>
            </a:r>
            <a:endParaRPr lang="nl-NL" sz="2000" dirty="0"/>
          </a:p>
          <a:p>
            <a:pPr marL="0" indent="0">
              <a:buNone/>
            </a:pPr>
            <a:endParaRPr lang="nl-NL" sz="2200" b="1" dirty="0"/>
          </a:p>
          <a:p>
            <a:pPr marL="0" indent="0">
              <a:buNone/>
            </a:pPr>
            <a:r>
              <a:rPr lang="nl-NL" sz="2200" b="1" dirty="0"/>
              <a:t>Agendeer de POVI &amp; bespreek wat je voor jouw thema in de POVI moet verankeren</a:t>
            </a:r>
          </a:p>
          <a:p>
            <a:pPr lvl="1"/>
            <a:r>
              <a:rPr lang="nl-NL" sz="2200" dirty="0"/>
              <a:t>En deel dit met jouw contactpersoon bij de provincie</a:t>
            </a:r>
          </a:p>
          <a:p>
            <a:pPr marL="0" indent="0">
              <a:buNone/>
            </a:pPr>
            <a:endParaRPr lang="nl-NL" sz="2200" b="1" dirty="0"/>
          </a:p>
          <a:p>
            <a:pPr marL="0" indent="0">
              <a:buNone/>
            </a:pPr>
            <a:r>
              <a:rPr lang="nl-NL" sz="2200" b="1" dirty="0"/>
              <a:t>Houd de website in de gaten</a:t>
            </a:r>
          </a:p>
          <a:p>
            <a:pPr lvl="1"/>
            <a:r>
              <a:rPr lang="nl-NL" sz="2200" b="1" dirty="0">
                <a:hlinkClick r:id="rId3"/>
              </a:rPr>
              <a:t>www.expeditieruimte.nl</a:t>
            </a:r>
            <a:r>
              <a:rPr lang="nl-NL" sz="2200" b="1" dirty="0"/>
              <a:t> </a:t>
            </a:r>
          </a:p>
          <a:p>
            <a:pPr marL="0" indent="0">
              <a:buNone/>
            </a:pPr>
            <a:endParaRPr lang="nl-NL" sz="700" dirty="0"/>
          </a:p>
          <a:p>
            <a:pPr marL="0" indent="0">
              <a:buNone/>
            </a:pPr>
            <a:endParaRPr lang="nl-NL" sz="700" dirty="0"/>
          </a:p>
          <a:p>
            <a:pPr marL="0" indent="0">
              <a:buNone/>
            </a:pPr>
            <a:r>
              <a:rPr lang="nl-NL" sz="2200" b="1" dirty="0"/>
              <a:t>2 soorten parkeerkaartjes </a:t>
            </a:r>
            <a:r>
              <a:rPr lang="nl-NL" sz="2200" b="1" dirty="0">
                <a:sym typeface="Wingdings" panose="05000000000000000000" pitchFamily="2" charset="2"/>
              </a:rPr>
              <a:t></a:t>
            </a:r>
            <a:endParaRPr lang="nl-NL" sz="2200" b="1" dirty="0"/>
          </a:p>
        </p:txBody>
      </p:sp>
      <p:pic>
        <p:nvPicPr>
          <p:cNvPr id="4" name="Afbeelding 3">
            <a:extLst>
              <a:ext uri="{FF2B5EF4-FFF2-40B4-BE49-F238E27FC236}">
                <a16:creationId xmlns:a16="http://schemas.microsoft.com/office/drawing/2014/main" id="{812143A2-FD0F-448C-99C9-BCB0C76713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534342">
            <a:off x="6789919" y="-1012544"/>
            <a:ext cx="8040130" cy="5653216"/>
          </a:xfrm>
          <a:prstGeom prst="rect">
            <a:avLst/>
          </a:prstGeom>
        </p:spPr>
      </p:pic>
      <p:pic>
        <p:nvPicPr>
          <p:cNvPr id="6" name="Afbeelding 2" descr="Logo PL kleur RGB">
            <a:extLst>
              <a:ext uri="{FF2B5EF4-FFF2-40B4-BE49-F238E27FC236}">
                <a16:creationId xmlns:a16="http://schemas.microsoft.com/office/drawing/2014/main" id="{DCB852F0-9ECC-4EB4-9801-DD95202CD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E7E26525-C884-40DD-8BAF-B5C37E35ABD8}"/>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1212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DE4683D-CD56-4D47-93AE-6D5D8596D41D}"/>
              </a:ext>
            </a:extLst>
          </p:cNvPr>
          <p:cNvPicPr>
            <a:picLocks noChangeAspect="1"/>
          </p:cNvPicPr>
          <p:nvPr/>
        </p:nvPicPr>
        <p:blipFill rotWithShape="1">
          <a:blip r:embed="rId2">
            <a:clrChange>
              <a:clrFrom>
                <a:srgbClr val="FFFFFF"/>
              </a:clrFrom>
              <a:clrTo>
                <a:srgbClr val="FFFFFF">
                  <a:alpha val="0"/>
                </a:srgbClr>
              </a:clrTo>
            </a:clrChange>
          </a:blip>
          <a:srcRect l="21625" r="8619"/>
          <a:stretch/>
        </p:blipFill>
        <p:spPr>
          <a:xfrm>
            <a:off x="5980670" y="-358346"/>
            <a:ext cx="6697362" cy="9601200"/>
          </a:xfrm>
          <a:prstGeom prst="rect">
            <a:avLst/>
          </a:prstGeom>
        </p:spPr>
      </p:pic>
      <p:sp>
        <p:nvSpPr>
          <p:cNvPr id="4" name="Tekstvak 3">
            <a:extLst>
              <a:ext uri="{FF2B5EF4-FFF2-40B4-BE49-F238E27FC236}">
                <a16:creationId xmlns:a16="http://schemas.microsoft.com/office/drawing/2014/main" id="{A153C48E-05D8-4AB9-9363-5D8786F3AC39}"/>
              </a:ext>
            </a:extLst>
          </p:cNvPr>
          <p:cNvSpPr txBox="1"/>
          <p:nvPr/>
        </p:nvSpPr>
        <p:spPr>
          <a:xfrm>
            <a:off x="704850" y="5295900"/>
            <a:ext cx="8031377" cy="707886"/>
          </a:xfrm>
          <a:prstGeom prst="rect">
            <a:avLst/>
          </a:prstGeom>
          <a:noFill/>
        </p:spPr>
        <p:txBody>
          <a:bodyPr wrap="square" rtlCol="0">
            <a:spAutoFit/>
          </a:bodyPr>
          <a:lstStyle/>
          <a:p>
            <a:r>
              <a:rPr lang="nl-NL" sz="4000" dirty="0">
                <a:hlinkClick r:id="rId3"/>
              </a:rPr>
              <a:t>omgevingsvisie@prvlimburg.nl</a:t>
            </a:r>
            <a:endParaRPr lang="nl-NL" sz="4000" dirty="0"/>
          </a:p>
        </p:txBody>
      </p:sp>
      <p:pic>
        <p:nvPicPr>
          <p:cNvPr id="5" name="Afbeelding 2" descr="Logo PL kleur RGB">
            <a:extLst>
              <a:ext uri="{FF2B5EF4-FFF2-40B4-BE49-F238E27FC236}">
                <a16:creationId xmlns:a16="http://schemas.microsoft.com/office/drawing/2014/main" id="{14FAFEA7-7EC2-4346-B814-B3E73B675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6570C54D-0D7C-41B4-B466-A1A73A60AE3C}"/>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B450E35D-6698-48C0-99A5-0CF2EF5BB305}"/>
              </a:ext>
            </a:extLst>
          </p:cNvPr>
          <p:cNvSpPr>
            <a:spLocks noGrp="1"/>
          </p:cNvSpPr>
          <p:nvPr>
            <p:ph type="title"/>
          </p:nvPr>
        </p:nvSpPr>
        <p:spPr>
          <a:xfrm>
            <a:off x="880110" y="511177"/>
            <a:ext cx="11041380" cy="1855788"/>
          </a:xfrm>
        </p:spPr>
        <p:txBody>
          <a:bodyPr>
            <a:normAutofit/>
          </a:bodyPr>
          <a:lstStyle/>
          <a:p>
            <a:r>
              <a:rPr lang="nl-NL" sz="5400" b="1" dirty="0">
                <a:solidFill>
                  <a:srgbClr val="0059A2"/>
                </a:solidFill>
                <a:latin typeface="Arial" panose="020B0604020202020204" pitchFamily="34" charset="0"/>
                <a:cs typeface="Arial" panose="020B0604020202020204" pitchFamily="34" charset="0"/>
              </a:rPr>
              <a:t>Vragen</a:t>
            </a:r>
          </a:p>
        </p:txBody>
      </p:sp>
    </p:spTree>
    <p:extLst>
      <p:ext uri="{BB962C8B-B14F-4D97-AF65-F5344CB8AC3E}">
        <p14:creationId xmlns:p14="http://schemas.microsoft.com/office/powerpoint/2010/main" val="234519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1DDE7-117F-4549-8C4A-1870902A1513}"/>
              </a:ext>
            </a:extLst>
          </p:cNvPr>
          <p:cNvSpPr>
            <a:spLocks noGrp="1"/>
          </p:cNvSpPr>
          <p:nvPr>
            <p:ph type="title"/>
          </p:nvPr>
        </p:nvSpPr>
        <p:spPr/>
        <p:txBody>
          <a:bodyPr>
            <a:normAutofit/>
          </a:bodyPr>
          <a:lstStyle/>
          <a:p>
            <a:r>
              <a:rPr lang="nl-NL" sz="5400" b="1" dirty="0">
                <a:solidFill>
                  <a:srgbClr val="0059A2"/>
                </a:solidFill>
                <a:latin typeface="Arial" panose="020B0604020202020204" pitchFamily="34" charset="0"/>
                <a:cs typeface="Arial" panose="020B0604020202020204" pitchFamily="34" charset="0"/>
              </a:rPr>
              <a:t>Programma</a:t>
            </a:r>
          </a:p>
        </p:txBody>
      </p:sp>
      <p:sp>
        <p:nvSpPr>
          <p:cNvPr id="10" name="Rechthoek: afgeronde hoeken 9">
            <a:extLst>
              <a:ext uri="{FF2B5EF4-FFF2-40B4-BE49-F238E27FC236}">
                <a16:creationId xmlns:a16="http://schemas.microsoft.com/office/drawing/2014/main" id="{06764ECA-D891-451F-9152-73AF4F6940A3}"/>
              </a:ext>
            </a:extLst>
          </p:cNvPr>
          <p:cNvSpPr/>
          <p:nvPr/>
        </p:nvSpPr>
        <p:spPr>
          <a:xfrm>
            <a:off x="8515350" y="725239"/>
            <a:ext cx="3854491" cy="7473696"/>
          </a:xfrm>
          <a:prstGeom prst="roundRect">
            <a:avLst/>
          </a:prstGeom>
          <a:blipFill>
            <a:blip r:embed="rId2"/>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p:txBody>
      </p:sp>
      <p:sp>
        <p:nvSpPr>
          <p:cNvPr id="28" name="Rechthoek 27">
            <a:extLst>
              <a:ext uri="{FF2B5EF4-FFF2-40B4-BE49-F238E27FC236}">
                <a16:creationId xmlns:a16="http://schemas.microsoft.com/office/drawing/2014/main" id="{28FA5E08-0BA9-4503-9409-C01D90A6977F}"/>
              </a:ext>
            </a:extLst>
          </p:cNvPr>
          <p:cNvSpPr/>
          <p:nvPr/>
        </p:nvSpPr>
        <p:spPr>
          <a:xfrm>
            <a:off x="880110" y="2118010"/>
            <a:ext cx="7635240" cy="7109639"/>
          </a:xfrm>
          <a:prstGeom prst="rect">
            <a:avLst/>
          </a:prstGeom>
        </p:spPr>
        <p:txBody>
          <a:bodyPr wrap="square">
            <a:spAutoFit/>
          </a:bodyPr>
          <a:lstStyle/>
          <a:p>
            <a:r>
              <a:rPr lang="nl-NL" sz="2400" dirty="0"/>
              <a:t>9.20	Algemene toelichting:</a:t>
            </a:r>
          </a:p>
          <a:p>
            <a:pPr marL="1257300" lvl="2" indent="-342900">
              <a:buFont typeface="Arial" panose="020B0604020202020204" pitchFamily="34" charset="0"/>
              <a:buChar char="•"/>
            </a:pPr>
            <a:r>
              <a:rPr lang="nl-NL" sz="2400" dirty="0"/>
              <a:t>Waar komen we vandaan</a:t>
            </a:r>
          </a:p>
          <a:p>
            <a:pPr marL="1257300" lvl="2" indent="-342900">
              <a:buFont typeface="Arial" panose="020B0604020202020204" pitchFamily="34" charset="0"/>
              <a:buChar char="•"/>
            </a:pPr>
            <a:r>
              <a:rPr lang="nl-NL" sz="2400" dirty="0"/>
              <a:t>Planning &amp; wat staat ons te wachten</a:t>
            </a:r>
          </a:p>
          <a:p>
            <a:pPr marL="1257300" lvl="2" indent="-342900">
              <a:buFont typeface="Arial" panose="020B0604020202020204" pitchFamily="34" charset="0"/>
              <a:buChar char="•"/>
            </a:pPr>
            <a:r>
              <a:rPr lang="nl-NL" sz="2400" dirty="0"/>
              <a:t>Betrokkenheid mede overheden</a:t>
            </a:r>
          </a:p>
          <a:p>
            <a:endParaRPr lang="nl-NL" sz="2400" dirty="0"/>
          </a:p>
          <a:p>
            <a:r>
              <a:rPr lang="nl-NL" sz="2400" dirty="0"/>
              <a:t>9.55	Toelichting ontwerpende onderzoeken per regio</a:t>
            </a:r>
          </a:p>
          <a:p>
            <a:r>
              <a:rPr lang="nl-NL" sz="2400" dirty="0"/>
              <a:t>10.40	Korte pauze met vlaai</a:t>
            </a:r>
          </a:p>
          <a:p>
            <a:endParaRPr lang="nl-NL" sz="2400" dirty="0"/>
          </a:p>
          <a:p>
            <a:r>
              <a:rPr lang="nl-NL" sz="2400" dirty="0"/>
              <a:t>11.00	Eerste ronde parallelle sessies</a:t>
            </a:r>
          </a:p>
          <a:p>
            <a:r>
              <a:rPr lang="nl-NL" sz="2400" dirty="0"/>
              <a:t>12.00	Tweede ronde parallelle sessies</a:t>
            </a:r>
          </a:p>
          <a:p>
            <a:r>
              <a:rPr lang="nl-NL" sz="2400" dirty="0"/>
              <a:t>	</a:t>
            </a:r>
          </a:p>
          <a:p>
            <a:r>
              <a:rPr lang="nl-NL" sz="2400" dirty="0"/>
              <a:t>13.00	Aankomst bestuurders</a:t>
            </a:r>
          </a:p>
          <a:p>
            <a:r>
              <a:rPr lang="nl-NL" sz="2400" dirty="0"/>
              <a:t>13.00	Gezamenlijke lunch</a:t>
            </a:r>
          </a:p>
          <a:p>
            <a:r>
              <a:rPr lang="nl-NL" sz="2400" dirty="0"/>
              <a:t>13.30	</a:t>
            </a:r>
            <a:r>
              <a:rPr lang="nl-NL" sz="2400" dirty="0" err="1"/>
              <a:t>Wrap</a:t>
            </a:r>
            <a:r>
              <a:rPr lang="nl-NL" sz="2400" dirty="0"/>
              <a:t>-up </a:t>
            </a:r>
          </a:p>
          <a:p>
            <a:r>
              <a:rPr lang="nl-NL" sz="2400" dirty="0"/>
              <a:t>14.00	Einde ambtelijke deel </a:t>
            </a:r>
          </a:p>
          <a:p>
            <a:endParaRPr lang="nl-NL" sz="2400" dirty="0"/>
          </a:p>
          <a:p>
            <a:r>
              <a:rPr lang="nl-NL" sz="2400" dirty="0"/>
              <a:t>14.00	Start bestuurlijk deel</a:t>
            </a:r>
          </a:p>
          <a:p>
            <a:pPr marL="1257300" lvl="2" indent="-342900">
              <a:buFont typeface="Arial" panose="020B0604020202020204" pitchFamily="34" charset="0"/>
              <a:buChar char="•"/>
            </a:pPr>
            <a:r>
              <a:rPr lang="nl-NL" sz="2400" dirty="0"/>
              <a:t>Toelichting </a:t>
            </a:r>
            <a:r>
              <a:rPr lang="nl-NL" sz="2400" dirty="0" err="1"/>
              <a:t>StaVaZa</a:t>
            </a:r>
            <a:endParaRPr lang="nl-NL" sz="2400" dirty="0"/>
          </a:p>
          <a:p>
            <a:pPr marL="1257300" lvl="2" indent="-342900">
              <a:buFont typeface="Arial" panose="020B0604020202020204" pitchFamily="34" charset="0"/>
              <a:buChar char="•"/>
            </a:pPr>
            <a:r>
              <a:rPr lang="nl-NL" sz="2400" dirty="0"/>
              <a:t>Open gesprek op basis van de </a:t>
            </a:r>
            <a:r>
              <a:rPr lang="nl-NL" sz="2400" dirty="0" err="1"/>
              <a:t>wrap</a:t>
            </a:r>
            <a:r>
              <a:rPr lang="nl-NL" sz="2400" dirty="0"/>
              <a:t>-up</a:t>
            </a:r>
          </a:p>
        </p:txBody>
      </p:sp>
      <p:sp>
        <p:nvSpPr>
          <p:cNvPr id="3" name="Rechthoek 2">
            <a:extLst>
              <a:ext uri="{FF2B5EF4-FFF2-40B4-BE49-F238E27FC236}">
                <a16:creationId xmlns:a16="http://schemas.microsoft.com/office/drawing/2014/main" id="{80E16AA1-F732-404F-B81C-C6897B1A3D3A}"/>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2" descr="Logo PL kleur RGB">
            <a:extLst>
              <a:ext uri="{FF2B5EF4-FFF2-40B4-BE49-F238E27FC236}">
                <a16:creationId xmlns:a16="http://schemas.microsoft.com/office/drawing/2014/main" id="{AA1EEB89-C613-497A-9E15-1AA834D75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8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408D0BC-2607-4093-ACD4-BB9F95A798B2}"/>
              </a:ext>
            </a:extLst>
          </p:cNvPr>
          <p:cNvPicPr>
            <a:picLocks noChangeAspect="1"/>
          </p:cNvPicPr>
          <p:nvPr/>
        </p:nvPicPr>
        <p:blipFill>
          <a:blip r:embed="rId2"/>
          <a:stretch>
            <a:fillRect/>
          </a:stretch>
        </p:blipFill>
        <p:spPr>
          <a:xfrm>
            <a:off x="10132970" y="2045362"/>
            <a:ext cx="2200000" cy="3057143"/>
          </a:xfrm>
          <a:prstGeom prst="rect">
            <a:avLst/>
          </a:prstGeom>
        </p:spPr>
      </p:pic>
      <p:sp>
        <p:nvSpPr>
          <p:cNvPr id="2" name="Titel 1">
            <a:extLst>
              <a:ext uri="{FF2B5EF4-FFF2-40B4-BE49-F238E27FC236}">
                <a16:creationId xmlns:a16="http://schemas.microsoft.com/office/drawing/2014/main" id="{C8BCD8C3-1A32-4929-A3A5-CCBADCDC7665}"/>
              </a:ext>
            </a:extLst>
          </p:cNvPr>
          <p:cNvSpPr>
            <a:spLocks noGrp="1"/>
          </p:cNvSpPr>
          <p:nvPr>
            <p:ph type="title"/>
          </p:nvPr>
        </p:nvSpPr>
        <p:spPr/>
        <p:txBody>
          <a:bodyPr>
            <a:normAutofit/>
          </a:bodyPr>
          <a:lstStyle/>
          <a:p>
            <a:r>
              <a:rPr lang="nl-NL" sz="5400" b="1" dirty="0">
                <a:solidFill>
                  <a:srgbClr val="0059A2"/>
                </a:solidFill>
                <a:latin typeface="Arial" panose="020B0604020202020204" pitchFamily="34" charset="0"/>
                <a:cs typeface="Arial" panose="020B0604020202020204" pitchFamily="34" charset="0"/>
              </a:rPr>
              <a:t>Aanscherping huidige POVI</a:t>
            </a:r>
          </a:p>
        </p:txBody>
      </p:sp>
      <p:sp>
        <p:nvSpPr>
          <p:cNvPr id="3" name="Tijdelijke aanduiding voor inhoud 2">
            <a:extLst>
              <a:ext uri="{FF2B5EF4-FFF2-40B4-BE49-F238E27FC236}">
                <a16:creationId xmlns:a16="http://schemas.microsoft.com/office/drawing/2014/main" id="{2109D1C0-26DE-4EAA-AC89-61698F75942D}"/>
              </a:ext>
            </a:extLst>
          </p:cNvPr>
          <p:cNvSpPr>
            <a:spLocks noGrp="1"/>
          </p:cNvSpPr>
          <p:nvPr>
            <p:ph idx="1"/>
          </p:nvPr>
        </p:nvSpPr>
        <p:spPr>
          <a:xfrm>
            <a:off x="937260" y="2660650"/>
            <a:ext cx="11041380" cy="6208415"/>
          </a:xfrm>
        </p:spPr>
        <p:txBody>
          <a:bodyPr>
            <a:noAutofit/>
          </a:bodyPr>
          <a:lstStyle/>
          <a:p>
            <a:pPr marL="0" indent="0">
              <a:buNone/>
            </a:pPr>
            <a:r>
              <a:rPr lang="nl-NL" sz="2400" b="1" dirty="0"/>
              <a:t>Waarom een aanscherping</a:t>
            </a:r>
          </a:p>
          <a:p>
            <a:r>
              <a:rPr lang="nl-NL" sz="2400" dirty="0"/>
              <a:t>Opdracht PS n.a.v. POVI 2021</a:t>
            </a:r>
          </a:p>
          <a:p>
            <a:r>
              <a:rPr lang="nl-NL" sz="2400" dirty="0"/>
              <a:t>Eerste stap daar in waren de ontwerpende onderzoeken</a:t>
            </a:r>
          </a:p>
          <a:p>
            <a:r>
              <a:rPr lang="nl-NL" sz="2400" dirty="0"/>
              <a:t>Van abstract naar meer concreet, gebiedsgericht en met kaarten</a:t>
            </a:r>
          </a:p>
          <a:p>
            <a:r>
              <a:rPr lang="nl-NL" sz="2400" dirty="0"/>
              <a:t>Veel keuzevraagstukken hangen in de lucht</a:t>
            </a:r>
          </a:p>
          <a:p>
            <a:r>
              <a:rPr lang="nl-NL" sz="2400" dirty="0"/>
              <a:t>Mee in de grote transities, er is al veel veranderd in korte tijd en er gaat nog meer veranderen</a:t>
            </a:r>
          </a:p>
          <a:p>
            <a:r>
              <a:rPr lang="nl-NL" sz="2400" dirty="0"/>
              <a:t>Werkbaarder</a:t>
            </a:r>
          </a:p>
          <a:p>
            <a:pPr marL="0" indent="0">
              <a:buNone/>
            </a:pPr>
            <a:endParaRPr lang="nl-NL" sz="100" b="1" dirty="0"/>
          </a:p>
        </p:txBody>
      </p:sp>
      <p:pic>
        <p:nvPicPr>
          <p:cNvPr id="7" name="Afbeelding 2" descr="Logo PL kleur RGB">
            <a:extLst>
              <a:ext uri="{FF2B5EF4-FFF2-40B4-BE49-F238E27FC236}">
                <a16:creationId xmlns:a16="http://schemas.microsoft.com/office/drawing/2014/main" id="{3962C31F-79D5-46E7-9438-4104187B4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D4BB2A4C-6B72-481D-AF5E-428F2588D754}"/>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46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ijl: omhoog/omlaag 25">
            <a:extLst>
              <a:ext uri="{FF2B5EF4-FFF2-40B4-BE49-F238E27FC236}">
                <a16:creationId xmlns:a16="http://schemas.microsoft.com/office/drawing/2014/main" id="{9E1A5C41-A97F-4AAD-B543-EA16233B04FF}"/>
              </a:ext>
            </a:extLst>
          </p:cNvPr>
          <p:cNvSpPr/>
          <p:nvPr/>
        </p:nvSpPr>
        <p:spPr>
          <a:xfrm>
            <a:off x="5129253" y="4195119"/>
            <a:ext cx="308920" cy="1855618"/>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 omhoog/omlaag 15">
            <a:extLst>
              <a:ext uri="{FF2B5EF4-FFF2-40B4-BE49-F238E27FC236}">
                <a16:creationId xmlns:a16="http://schemas.microsoft.com/office/drawing/2014/main" id="{57D43426-19DC-4746-A9B6-ABA7E4BD5A3E}"/>
              </a:ext>
            </a:extLst>
          </p:cNvPr>
          <p:cNvSpPr/>
          <p:nvPr/>
        </p:nvSpPr>
        <p:spPr>
          <a:xfrm>
            <a:off x="6759146" y="4226011"/>
            <a:ext cx="308920" cy="1855618"/>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afgeronde hoeken 21">
            <a:extLst>
              <a:ext uri="{FF2B5EF4-FFF2-40B4-BE49-F238E27FC236}">
                <a16:creationId xmlns:a16="http://schemas.microsoft.com/office/drawing/2014/main" id="{4A6E876D-30A4-4AF5-94D7-604322D48090}"/>
              </a:ext>
            </a:extLst>
          </p:cNvPr>
          <p:cNvSpPr/>
          <p:nvPr/>
        </p:nvSpPr>
        <p:spPr>
          <a:xfrm>
            <a:off x="8515350" y="725239"/>
            <a:ext cx="3854491" cy="7473696"/>
          </a:xfrm>
          <a:prstGeom prst="roundRect">
            <a:avLst/>
          </a:prstGeom>
          <a:blipFill>
            <a:blip r:embed="rId2"/>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p:txBody>
      </p:sp>
      <p:sp>
        <p:nvSpPr>
          <p:cNvPr id="2" name="Titel 1">
            <a:extLst>
              <a:ext uri="{FF2B5EF4-FFF2-40B4-BE49-F238E27FC236}">
                <a16:creationId xmlns:a16="http://schemas.microsoft.com/office/drawing/2014/main" id="{8521DDE7-117F-4549-8C4A-1870902A1513}"/>
              </a:ext>
            </a:extLst>
          </p:cNvPr>
          <p:cNvSpPr>
            <a:spLocks noGrp="1"/>
          </p:cNvSpPr>
          <p:nvPr>
            <p:ph type="title"/>
          </p:nvPr>
        </p:nvSpPr>
        <p:spPr/>
        <p:txBody>
          <a:bodyPr>
            <a:normAutofit/>
          </a:bodyPr>
          <a:lstStyle/>
          <a:p>
            <a:r>
              <a:rPr lang="nl-NL" sz="5400" b="1" dirty="0">
                <a:solidFill>
                  <a:srgbClr val="0059A2"/>
                </a:solidFill>
                <a:latin typeface="Arial" panose="020B0604020202020204" pitchFamily="34" charset="0"/>
                <a:cs typeface="Arial" panose="020B0604020202020204" pitchFamily="34" charset="0"/>
              </a:rPr>
              <a:t>Gebaseerd op…</a:t>
            </a:r>
          </a:p>
        </p:txBody>
      </p:sp>
      <p:sp>
        <p:nvSpPr>
          <p:cNvPr id="4" name="Rechthoek: afgeronde hoeken 3">
            <a:extLst>
              <a:ext uri="{FF2B5EF4-FFF2-40B4-BE49-F238E27FC236}">
                <a16:creationId xmlns:a16="http://schemas.microsoft.com/office/drawing/2014/main" id="{DF39851C-74E7-414E-AEB0-8A9AC1265D6E}"/>
              </a:ext>
            </a:extLst>
          </p:cNvPr>
          <p:cNvSpPr/>
          <p:nvPr/>
        </p:nvSpPr>
        <p:spPr>
          <a:xfrm>
            <a:off x="449947" y="2922920"/>
            <a:ext cx="4146643" cy="736742"/>
          </a:xfrm>
          <a:prstGeom prst="roundRect">
            <a:avLst>
              <a:gd name="adj" fmla="val 3176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solidFill>
                <a:schemeClr val="accent1">
                  <a:lumMod val="50000"/>
                </a:schemeClr>
              </a:solidFill>
            </a:endParaRPr>
          </a:p>
          <a:p>
            <a:pPr algn="ctr"/>
            <a:endParaRPr lang="nl-NL" sz="2000" dirty="0">
              <a:solidFill>
                <a:schemeClr val="accent1">
                  <a:lumMod val="50000"/>
                </a:schemeClr>
              </a:solidFill>
            </a:endParaRPr>
          </a:p>
          <a:p>
            <a:pPr algn="ctr"/>
            <a:r>
              <a:rPr lang="nl-NL" sz="2000" dirty="0">
                <a:solidFill>
                  <a:schemeClr val="accent1">
                    <a:lumMod val="50000"/>
                  </a:schemeClr>
                </a:solidFill>
              </a:rPr>
              <a:t>POVI 2021:</a:t>
            </a:r>
          </a:p>
          <a:p>
            <a:pPr algn="ctr"/>
            <a:r>
              <a:rPr lang="nl-NL" sz="2000" dirty="0">
                <a:solidFill>
                  <a:schemeClr val="accent1">
                    <a:lumMod val="50000"/>
                  </a:schemeClr>
                </a:solidFill>
              </a:rPr>
              <a:t>wat klopt &amp; werkt wel/niet</a:t>
            </a:r>
          </a:p>
          <a:p>
            <a:pPr algn="ctr"/>
            <a:endParaRPr lang="nl-NL" sz="2000" dirty="0">
              <a:solidFill>
                <a:schemeClr val="accent1">
                  <a:lumMod val="50000"/>
                </a:schemeClr>
              </a:solidFill>
            </a:endParaRPr>
          </a:p>
          <a:p>
            <a:pPr algn="ctr"/>
            <a:endParaRPr lang="nl-NL" sz="2000" dirty="0">
              <a:solidFill>
                <a:schemeClr val="accent1">
                  <a:lumMod val="50000"/>
                </a:schemeClr>
              </a:solidFill>
            </a:endParaRPr>
          </a:p>
        </p:txBody>
      </p:sp>
      <p:sp>
        <p:nvSpPr>
          <p:cNvPr id="5" name="Rechthoek: afgeronde hoeken 4">
            <a:extLst>
              <a:ext uri="{FF2B5EF4-FFF2-40B4-BE49-F238E27FC236}">
                <a16:creationId xmlns:a16="http://schemas.microsoft.com/office/drawing/2014/main" id="{1C7B4B1D-0277-4050-9F9D-018BF77DC8F3}"/>
              </a:ext>
            </a:extLst>
          </p:cNvPr>
          <p:cNvSpPr/>
          <p:nvPr/>
        </p:nvSpPr>
        <p:spPr>
          <a:xfrm>
            <a:off x="449947" y="5570222"/>
            <a:ext cx="4146643" cy="185561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accent1">
                    <a:lumMod val="50000"/>
                  </a:schemeClr>
                </a:solidFill>
              </a:rPr>
              <a:t>Ontwerpend onderzoeken</a:t>
            </a:r>
          </a:p>
          <a:p>
            <a:pPr algn="ctr"/>
            <a:r>
              <a:rPr lang="nl-NL" sz="2000" dirty="0">
                <a:solidFill>
                  <a:schemeClr val="accent1">
                    <a:lumMod val="50000"/>
                  </a:schemeClr>
                </a:solidFill>
              </a:rPr>
              <a:t>Ontwikkelperspectieven</a:t>
            </a:r>
          </a:p>
          <a:p>
            <a:pPr algn="ctr"/>
            <a:r>
              <a:rPr lang="nl-NL" sz="2000" dirty="0">
                <a:solidFill>
                  <a:schemeClr val="accent1">
                    <a:lumMod val="50000"/>
                  </a:schemeClr>
                </a:solidFill>
              </a:rPr>
              <a:t>Grote intergemeentelijke projecten Ruimtelijk voorstel (2023)</a:t>
            </a:r>
          </a:p>
        </p:txBody>
      </p:sp>
      <p:sp>
        <p:nvSpPr>
          <p:cNvPr id="7" name="Pijl: rechts 6">
            <a:extLst>
              <a:ext uri="{FF2B5EF4-FFF2-40B4-BE49-F238E27FC236}">
                <a16:creationId xmlns:a16="http://schemas.microsoft.com/office/drawing/2014/main" id="{9F2FBEC6-8CEA-4BCA-BCDE-B7249184B47F}"/>
              </a:ext>
            </a:extLst>
          </p:cNvPr>
          <p:cNvSpPr/>
          <p:nvPr/>
        </p:nvSpPr>
        <p:spPr>
          <a:xfrm>
            <a:off x="4665042" y="2987279"/>
            <a:ext cx="3831735" cy="1571333"/>
          </a:xfrm>
          <a:prstGeom prst="rightArrow">
            <a:avLst>
              <a:gd name="adj1" fmla="val 50000"/>
              <a:gd name="adj2" fmla="val 3269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2000" dirty="0"/>
              <a:t>Thematische opgaven &amp; ambities</a:t>
            </a:r>
          </a:p>
        </p:txBody>
      </p:sp>
      <p:sp>
        <p:nvSpPr>
          <p:cNvPr id="8" name="Pijl: rechts 7">
            <a:extLst>
              <a:ext uri="{FF2B5EF4-FFF2-40B4-BE49-F238E27FC236}">
                <a16:creationId xmlns:a16="http://schemas.microsoft.com/office/drawing/2014/main" id="{E6DD6FBB-6369-462C-BEEC-6CD4203A6DB2}"/>
              </a:ext>
            </a:extLst>
          </p:cNvPr>
          <p:cNvSpPr/>
          <p:nvPr/>
        </p:nvSpPr>
        <p:spPr>
          <a:xfrm>
            <a:off x="4640102" y="4681314"/>
            <a:ext cx="3831735" cy="971550"/>
          </a:xfrm>
          <a:prstGeom prst="rightArrow">
            <a:avLst/>
          </a:prstGeom>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Keuzevraagstukken</a:t>
            </a:r>
          </a:p>
        </p:txBody>
      </p:sp>
      <p:sp>
        <p:nvSpPr>
          <p:cNvPr id="18" name="Rechthoek: afgeronde hoeken 17">
            <a:extLst>
              <a:ext uri="{FF2B5EF4-FFF2-40B4-BE49-F238E27FC236}">
                <a16:creationId xmlns:a16="http://schemas.microsoft.com/office/drawing/2014/main" id="{5544DC77-AFE0-4A33-8786-4F2256D93F2D}"/>
              </a:ext>
            </a:extLst>
          </p:cNvPr>
          <p:cNvSpPr/>
          <p:nvPr/>
        </p:nvSpPr>
        <p:spPr>
          <a:xfrm>
            <a:off x="427016" y="3770707"/>
            <a:ext cx="4146643" cy="910607"/>
          </a:xfrm>
          <a:prstGeom prst="roundRect">
            <a:avLst>
              <a:gd name="adj" fmla="val 3295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accent1">
                    <a:lumMod val="50000"/>
                  </a:schemeClr>
                </a:solidFill>
              </a:rPr>
              <a:t>Nieuw beleid, trends &amp; ontwikkelingen, beschikbare kennis</a:t>
            </a:r>
          </a:p>
        </p:txBody>
      </p:sp>
      <p:sp>
        <p:nvSpPr>
          <p:cNvPr id="21" name="Rechthoek 20">
            <a:extLst>
              <a:ext uri="{FF2B5EF4-FFF2-40B4-BE49-F238E27FC236}">
                <a16:creationId xmlns:a16="http://schemas.microsoft.com/office/drawing/2014/main" id="{326D0370-625C-47D8-8FE8-45C7D91D64E2}"/>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2" descr="Logo PL kleur RGB">
            <a:extLst>
              <a:ext uri="{FF2B5EF4-FFF2-40B4-BE49-F238E27FC236}">
                <a16:creationId xmlns:a16="http://schemas.microsoft.com/office/drawing/2014/main" id="{29DC27DE-C367-4CA6-8E5D-B1AFDC180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19" name="Pijl: rechts 18">
            <a:extLst>
              <a:ext uri="{FF2B5EF4-FFF2-40B4-BE49-F238E27FC236}">
                <a16:creationId xmlns:a16="http://schemas.microsoft.com/office/drawing/2014/main" id="{5DE307F9-05C4-4D67-84E0-A4F4F8E80CE0}"/>
              </a:ext>
            </a:extLst>
          </p:cNvPr>
          <p:cNvSpPr/>
          <p:nvPr/>
        </p:nvSpPr>
        <p:spPr>
          <a:xfrm>
            <a:off x="4688557" y="5771658"/>
            <a:ext cx="3831735" cy="1571333"/>
          </a:xfrm>
          <a:prstGeom prst="rightArrow">
            <a:avLst>
              <a:gd name="adj1" fmla="val 50000"/>
              <a:gd name="adj2" fmla="val 3269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2000" dirty="0"/>
              <a:t>Integrale opgaven &amp; ambities</a:t>
            </a:r>
          </a:p>
        </p:txBody>
      </p:sp>
    </p:spTree>
    <p:extLst>
      <p:ext uri="{BB962C8B-B14F-4D97-AF65-F5344CB8AC3E}">
        <p14:creationId xmlns:p14="http://schemas.microsoft.com/office/powerpoint/2010/main" val="228701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1DDE7-117F-4549-8C4A-1870902A1513}"/>
              </a:ext>
            </a:extLst>
          </p:cNvPr>
          <p:cNvSpPr>
            <a:spLocks noGrp="1"/>
          </p:cNvSpPr>
          <p:nvPr>
            <p:ph type="title"/>
          </p:nvPr>
        </p:nvSpPr>
        <p:spPr>
          <a:xfrm>
            <a:off x="880110" y="511177"/>
            <a:ext cx="11041380" cy="1855788"/>
          </a:xfrm>
        </p:spPr>
        <p:txBody>
          <a:bodyPr>
            <a:normAutofit/>
          </a:bodyPr>
          <a:lstStyle/>
          <a:p>
            <a:r>
              <a:rPr lang="nl-NL" sz="5400" b="1" dirty="0">
                <a:solidFill>
                  <a:srgbClr val="0059A2"/>
                </a:solidFill>
                <a:latin typeface="Arial" panose="020B0604020202020204" pitchFamily="34" charset="0"/>
                <a:cs typeface="Arial" panose="020B0604020202020204" pitchFamily="34" charset="0"/>
              </a:rPr>
              <a:t>Productbeeld</a:t>
            </a:r>
          </a:p>
        </p:txBody>
      </p:sp>
      <p:sp>
        <p:nvSpPr>
          <p:cNvPr id="28" name="Rechthoek 27">
            <a:extLst>
              <a:ext uri="{FF2B5EF4-FFF2-40B4-BE49-F238E27FC236}">
                <a16:creationId xmlns:a16="http://schemas.microsoft.com/office/drawing/2014/main" id="{28FA5E08-0BA9-4503-9409-C01D90A6977F}"/>
              </a:ext>
            </a:extLst>
          </p:cNvPr>
          <p:cNvSpPr/>
          <p:nvPr/>
        </p:nvSpPr>
        <p:spPr>
          <a:xfrm>
            <a:off x="880110" y="2366965"/>
            <a:ext cx="7379827" cy="1384995"/>
          </a:xfrm>
          <a:prstGeom prst="rect">
            <a:avLst/>
          </a:prstGeom>
        </p:spPr>
        <p:txBody>
          <a:bodyPr wrap="square">
            <a:spAutoFit/>
          </a:bodyPr>
          <a:lstStyle/>
          <a:p>
            <a:r>
              <a:rPr lang="nl-NL" sz="2800" b="1" i="1" dirty="0"/>
              <a:t>Gebiedsgerichte uitwerking op kaart(lagen) in het DSO en een onderliggende toelichting per thema of kaart</a:t>
            </a:r>
          </a:p>
        </p:txBody>
      </p:sp>
      <p:pic>
        <p:nvPicPr>
          <p:cNvPr id="9" name="Afbeelding 2" descr="Logo PL kleur RGB">
            <a:extLst>
              <a:ext uri="{FF2B5EF4-FFF2-40B4-BE49-F238E27FC236}">
                <a16:creationId xmlns:a16="http://schemas.microsoft.com/office/drawing/2014/main" id="{E58561BA-7F5D-4F04-A9DF-6A2788DFA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id="{E314B34E-8749-435E-B552-B7A2AB818C0B}"/>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afgeronde hoeken 13">
            <a:extLst>
              <a:ext uri="{FF2B5EF4-FFF2-40B4-BE49-F238E27FC236}">
                <a16:creationId xmlns:a16="http://schemas.microsoft.com/office/drawing/2014/main" id="{090E3165-F1CB-41F9-BCDB-723EF7C137DF}"/>
              </a:ext>
            </a:extLst>
          </p:cNvPr>
          <p:cNvSpPr/>
          <p:nvPr/>
        </p:nvSpPr>
        <p:spPr>
          <a:xfrm>
            <a:off x="8515350" y="725239"/>
            <a:ext cx="3854491" cy="7473696"/>
          </a:xfrm>
          <a:prstGeom prst="roundRect">
            <a:avLst/>
          </a:prstGeom>
          <a:blipFill>
            <a:blip r:embed="rId3"/>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a:p>
            <a:pPr algn="ctr"/>
            <a:endParaRPr lang="nl-NL" sz="2400" b="1" dirty="0">
              <a:solidFill>
                <a:schemeClr val="accent6">
                  <a:lumMod val="50000"/>
                </a:schemeClr>
              </a:solidFill>
            </a:endParaRPr>
          </a:p>
        </p:txBody>
      </p:sp>
    </p:spTree>
    <p:extLst>
      <p:ext uri="{BB962C8B-B14F-4D97-AF65-F5344CB8AC3E}">
        <p14:creationId xmlns:p14="http://schemas.microsoft.com/office/powerpoint/2010/main" val="372837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jl: omhoog/omlaag 15">
            <a:extLst>
              <a:ext uri="{FF2B5EF4-FFF2-40B4-BE49-F238E27FC236}">
                <a16:creationId xmlns:a16="http://schemas.microsoft.com/office/drawing/2014/main" id="{DF943CF5-74C7-4CDE-9771-A04509767DD8}"/>
              </a:ext>
            </a:extLst>
          </p:cNvPr>
          <p:cNvSpPr/>
          <p:nvPr/>
        </p:nvSpPr>
        <p:spPr>
          <a:xfrm>
            <a:off x="7174772" y="2479751"/>
            <a:ext cx="313423" cy="1543498"/>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a16="http://schemas.microsoft.com/office/drawing/2014/main" id="{AFC019F5-2A85-40CE-90D9-E4A83AA0DE83}"/>
              </a:ext>
            </a:extLst>
          </p:cNvPr>
          <p:cNvSpPr txBox="1">
            <a:spLocks/>
          </p:cNvSpPr>
          <p:nvPr/>
        </p:nvSpPr>
        <p:spPr>
          <a:xfrm>
            <a:off x="880109" y="730633"/>
            <a:ext cx="11921491" cy="1855788"/>
          </a:xfrm>
          <a:prstGeom prst="rect">
            <a:avLst/>
          </a:prstGeom>
        </p:spPr>
        <p:txBody>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r>
              <a:rPr lang="nl-NL" sz="5400" b="1" dirty="0">
                <a:solidFill>
                  <a:srgbClr val="0059A2"/>
                </a:solidFill>
                <a:latin typeface="Arial" panose="020B0604020202020204" pitchFamily="34" charset="0"/>
                <a:cs typeface="Arial" panose="020B0604020202020204" pitchFamily="34" charset="0"/>
              </a:rPr>
              <a:t>Weinig tijd, grote vraagstukken…</a:t>
            </a:r>
          </a:p>
        </p:txBody>
      </p:sp>
      <p:graphicFrame>
        <p:nvGraphicFramePr>
          <p:cNvPr id="12" name="Tijdelijke aanduiding voor inhoud 3">
            <a:extLst>
              <a:ext uri="{FF2B5EF4-FFF2-40B4-BE49-F238E27FC236}">
                <a16:creationId xmlns:a16="http://schemas.microsoft.com/office/drawing/2014/main" id="{1716B479-BD13-4E5D-BDAA-08ECF1FDEE9C}"/>
              </a:ext>
            </a:extLst>
          </p:cNvPr>
          <p:cNvGraphicFramePr>
            <a:graphicFrameLocks/>
          </p:cNvGraphicFramePr>
          <p:nvPr>
            <p:extLst>
              <p:ext uri="{D42A27DB-BD31-4B8C-83A1-F6EECF244321}">
                <p14:modId xmlns:p14="http://schemas.microsoft.com/office/powerpoint/2010/main" val="887579089"/>
              </p:ext>
            </p:extLst>
          </p:nvPr>
        </p:nvGraphicFramePr>
        <p:xfrm>
          <a:off x="979381" y="2105820"/>
          <a:ext cx="10942110" cy="714476"/>
        </p:xfrm>
        <a:graphic>
          <a:graphicData uri="http://schemas.openxmlformats.org/drawingml/2006/table">
            <a:tbl>
              <a:tblPr firstRow="1" bandRow="1"/>
              <a:tblGrid>
                <a:gridCol w="1823685">
                  <a:extLst>
                    <a:ext uri="{9D8B030D-6E8A-4147-A177-3AD203B41FA5}">
                      <a16:colId xmlns:a16="http://schemas.microsoft.com/office/drawing/2014/main" val="1301708167"/>
                    </a:ext>
                  </a:extLst>
                </a:gridCol>
                <a:gridCol w="1823685">
                  <a:extLst>
                    <a:ext uri="{9D8B030D-6E8A-4147-A177-3AD203B41FA5}">
                      <a16:colId xmlns:a16="http://schemas.microsoft.com/office/drawing/2014/main" val="3247311237"/>
                    </a:ext>
                  </a:extLst>
                </a:gridCol>
                <a:gridCol w="1823685">
                  <a:extLst>
                    <a:ext uri="{9D8B030D-6E8A-4147-A177-3AD203B41FA5}">
                      <a16:colId xmlns:a16="http://schemas.microsoft.com/office/drawing/2014/main" val="2016245472"/>
                    </a:ext>
                  </a:extLst>
                </a:gridCol>
                <a:gridCol w="1823685">
                  <a:extLst>
                    <a:ext uri="{9D8B030D-6E8A-4147-A177-3AD203B41FA5}">
                      <a16:colId xmlns:a16="http://schemas.microsoft.com/office/drawing/2014/main" val="3089016123"/>
                    </a:ext>
                  </a:extLst>
                </a:gridCol>
                <a:gridCol w="1823685">
                  <a:extLst>
                    <a:ext uri="{9D8B030D-6E8A-4147-A177-3AD203B41FA5}">
                      <a16:colId xmlns:a16="http://schemas.microsoft.com/office/drawing/2014/main" val="3670491987"/>
                    </a:ext>
                  </a:extLst>
                </a:gridCol>
                <a:gridCol w="1823685">
                  <a:extLst>
                    <a:ext uri="{9D8B030D-6E8A-4147-A177-3AD203B41FA5}">
                      <a16:colId xmlns:a16="http://schemas.microsoft.com/office/drawing/2014/main" val="2978899032"/>
                    </a:ext>
                  </a:extLst>
                </a:gridCol>
              </a:tblGrid>
              <a:tr h="714476">
                <a:tc>
                  <a:txBody>
                    <a:bodyPr/>
                    <a:lstStyle>
                      <a:lvl1pPr marL="0" algn="l" defTabSz="1280160" rtl="0" eaLnBrk="1" latinLnBrk="0" hangingPunct="1">
                        <a:defRPr sz="2520" b="1" kern="1200">
                          <a:solidFill>
                            <a:schemeClr val="lt1"/>
                          </a:solidFill>
                          <a:latin typeface="Arial"/>
                        </a:defRPr>
                      </a:lvl1pPr>
                      <a:lvl2pPr marL="640080" algn="l" defTabSz="1280160" rtl="0" eaLnBrk="1" latinLnBrk="0" hangingPunct="1">
                        <a:defRPr sz="2520" b="1" kern="1200">
                          <a:solidFill>
                            <a:schemeClr val="lt1"/>
                          </a:solidFill>
                          <a:latin typeface="Arial"/>
                        </a:defRPr>
                      </a:lvl2pPr>
                      <a:lvl3pPr marL="1280160" algn="l" defTabSz="1280160" rtl="0" eaLnBrk="1" latinLnBrk="0" hangingPunct="1">
                        <a:defRPr sz="2520" b="1" kern="1200">
                          <a:solidFill>
                            <a:schemeClr val="lt1"/>
                          </a:solidFill>
                          <a:latin typeface="Arial"/>
                        </a:defRPr>
                      </a:lvl3pPr>
                      <a:lvl4pPr marL="1920240" algn="l" defTabSz="1280160" rtl="0" eaLnBrk="1" latinLnBrk="0" hangingPunct="1">
                        <a:defRPr sz="2520" b="1" kern="1200">
                          <a:solidFill>
                            <a:schemeClr val="lt1"/>
                          </a:solidFill>
                          <a:latin typeface="Arial"/>
                        </a:defRPr>
                      </a:lvl4pPr>
                      <a:lvl5pPr marL="2560320" algn="l" defTabSz="1280160" rtl="0" eaLnBrk="1" latinLnBrk="0" hangingPunct="1">
                        <a:defRPr sz="2520" b="1" kern="1200">
                          <a:solidFill>
                            <a:schemeClr val="lt1"/>
                          </a:solidFill>
                          <a:latin typeface="Arial"/>
                        </a:defRPr>
                      </a:lvl5pPr>
                      <a:lvl6pPr marL="3200400" algn="l" defTabSz="1280160" rtl="0" eaLnBrk="1" latinLnBrk="0" hangingPunct="1">
                        <a:defRPr sz="2520" b="1" kern="1200">
                          <a:solidFill>
                            <a:schemeClr val="lt1"/>
                          </a:solidFill>
                          <a:latin typeface="Arial"/>
                        </a:defRPr>
                      </a:lvl6pPr>
                      <a:lvl7pPr marL="3840480" algn="l" defTabSz="1280160" rtl="0" eaLnBrk="1" latinLnBrk="0" hangingPunct="1">
                        <a:defRPr sz="2520" b="1" kern="1200">
                          <a:solidFill>
                            <a:schemeClr val="lt1"/>
                          </a:solidFill>
                          <a:latin typeface="Arial"/>
                        </a:defRPr>
                      </a:lvl7pPr>
                      <a:lvl8pPr marL="4480560" algn="l" defTabSz="1280160" rtl="0" eaLnBrk="1" latinLnBrk="0" hangingPunct="1">
                        <a:defRPr sz="2520" b="1" kern="1200">
                          <a:solidFill>
                            <a:schemeClr val="lt1"/>
                          </a:solidFill>
                          <a:latin typeface="Arial"/>
                        </a:defRPr>
                      </a:lvl8pPr>
                      <a:lvl9pPr marL="5120640" algn="l" defTabSz="1280160" rtl="0" eaLnBrk="1" latinLnBrk="0" hangingPunct="1">
                        <a:defRPr sz="2520" b="1" kern="1200">
                          <a:solidFill>
                            <a:schemeClr val="lt1"/>
                          </a:solidFill>
                          <a:latin typeface="Arial"/>
                        </a:defRPr>
                      </a:lvl9pPr>
                    </a:lstStyle>
                    <a:p>
                      <a:pPr algn="ctr"/>
                      <a:r>
                        <a:rPr lang="nl-NL" sz="2400" dirty="0"/>
                        <a:t>Q3-2024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9A2"/>
                    </a:solidFill>
                  </a:tcPr>
                </a:tc>
                <a:tc>
                  <a:txBody>
                    <a:bodyPr/>
                    <a:lstStyle>
                      <a:lvl1pPr marL="0" algn="l" defTabSz="1280160" rtl="0" eaLnBrk="1" latinLnBrk="0" hangingPunct="1">
                        <a:defRPr sz="2520" b="1" kern="1200">
                          <a:solidFill>
                            <a:schemeClr val="lt1"/>
                          </a:solidFill>
                          <a:latin typeface="Arial"/>
                        </a:defRPr>
                      </a:lvl1pPr>
                      <a:lvl2pPr marL="640080" algn="l" defTabSz="1280160" rtl="0" eaLnBrk="1" latinLnBrk="0" hangingPunct="1">
                        <a:defRPr sz="2520" b="1" kern="1200">
                          <a:solidFill>
                            <a:schemeClr val="lt1"/>
                          </a:solidFill>
                          <a:latin typeface="Arial"/>
                        </a:defRPr>
                      </a:lvl2pPr>
                      <a:lvl3pPr marL="1280160" algn="l" defTabSz="1280160" rtl="0" eaLnBrk="1" latinLnBrk="0" hangingPunct="1">
                        <a:defRPr sz="2520" b="1" kern="1200">
                          <a:solidFill>
                            <a:schemeClr val="lt1"/>
                          </a:solidFill>
                          <a:latin typeface="Arial"/>
                        </a:defRPr>
                      </a:lvl3pPr>
                      <a:lvl4pPr marL="1920240" algn="l" defTabSz="1280160" rtl="0" eaLnBrk="1" latinLnBrk="0" hangingPunct="1">
                        <a:defRPr sz="2520" b="1" kern="1200">
                          <a:solidFill>
                            <a:schemeClr val="lt1"/>
                          </a:solidFill>
                          <a:latin typeface="Arial"/>
                        </a:defRPr>
                      </a:lvl4pPr>
                      <a:lvl5pPr marL="2560320" algn="l" defTabSz="1280160" rtl="0" eaLnBrk="1" latinLnBrk="0" hangingPunct="1">
                        <a:defRPr sz="2520" b="1" kern="1200">
                          <a:solidFill>
                            <a:schemeClr val="lt1"/>
                          </a:solidFill>
                          <a:latin typeface="Arial"/>
                        </a:defRPr>
                      </a:lvl5pPr>
                      <a:lvl6pPr marL="3200400" algn="l" defTabSz="1280160" rtl="0" eaLnBrk="1" latinLnBrk="0" hangingPunct="1">
                        <a:defRPr sz="2520" b="1" kern="1200">
                          <a:solidFill>
                            <a:schemeClr val="lt1"/>
                          </a:solidFill>
                          <a:latin typeface="Arial"/>
                        </a:defRPr>
                      </a:lvl6pPr>
                      <a:lvl7pPr marL="3840480" algn="l" defTabSz="1280160" rtl="0" eaLnBrk="1" latinLnBrk="0" hangingPunct="1">
                        <a:defRPr sz="2520" b="1" kern="1200">
                          <a:solidFill>
                            <a:schemeClr val="lt1"/>
                          </a:solidFill>
                          <a:latin typeface="Arial"/>
                        </a:defRPr>
                      </a:lvl7pPr>
                      <a:lvl8pPr marL="4480560" algn="l" defTabSz="1280160" rtl="0" eaLnBrk="1" latinLnBrk="0" hangingPunct="1">
                        <a:defRPr sz="2520" b="1" kern="1200">
                          <a:solidFill>
                            <a:schemeClr val="lt1"/>
                          </a:solidFill>
                          <a:latin typeface="Arial"/>
                        </a:defRPr>
                      </a:lvl8pPr>
                      <a:lvl9pPr marL="5120640" algn="l" defTabSz="1280160" rtl="0" eaLnBrk="1" latinLnBrk="0" hangingPunct="1">
                        <a:defRPr sz="2520" b="1" kern="1200">
                          <a:solidFill>
                            <a:schemeClr val="lt1"/>
                          </a:solidFill>
                          <a:latin typeface="Arial"/>
                        </a:defRPr>
                      </a:lvl9pPr>
                    </a:lstStyle>
                    <a:p>
                      <a:pPr algn="ctr"/>
                      <a:r>
                        <a:rPr lang="nl-NL" sz="2400" dirty="0"/>
                        <a:t>Q4-2024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9A2"/>
                    </a:solidFill>
                  </a:tcPr>
                </a:tc>
                <a:tc>
                  <a:txBody>
                    <a:bodyPr/>
                    <a:lstStyle>
                      <a:lvl1pPr marL="0" algn="l" defTabSz="1280160" rtl="0" eaLnBrk="1" latinLnBrk="0" hangingPunct="1">
                        <a:defRPr sz="2520" b="1" kern="1200">
                          <a:solidFill>
                            <a:schemeClr val="lt1"/>
                          </a:solidFill>
                          <a:latin typeface="Arial"/>
                        </a:defRPr>
                      </a:lvl1pPr>
                      <a:lvl2pPr marL="640080" algn="l" defTabSz="1280160" rtl="0" eaLnBrk="1" latinLnBrk="0" hangingPunct="1">
                        <a:defRPr sz="2520" b="1" kern="1200">
                          <a:solidFill>
                            <a:schemeClr val="lt1"/>
                          </a:solidFill>
                          <a:latin typeface="Arial"/>
                        </a:defRPr>
                      </a:lvl2pPr>
                      <a:lvl3pPr marL="1280160" algn="l" defTabSz="1280160" rtl="0" eaLnBrk="1" latinLnBrk="0" hangingPunct="1">
                        <a:defRPr sz="2520" b="1" kern="1200">
                          <a:solidFill>
                            <a:schemeClr val="lt1"/>
                          </a:solidFill>
                          <a:latin typeface="Arial"/>
                        </a:defRPr>
                      </a:lvl3pPr>
                      <a:lvl4pPr marL="1920240" algn="l" defTabSz="1280160" rtl="0" eaLnBrk="1" latinLnBrk="0" hangingPunct="1">
                        <a:defRPr sz="2520" b="1" kern="1200">
                          <a:solidFill>
                            <a:schemeClr val="lt1"/>
                          </a:solidFill>
                          <a:latin typeface="Arial"/>
                        </a:defRPr>
                      </a:lvl4pPr>
                      <a:lvl5pPr marL="2560320" algn="l" defTabSz="1280160" rtl="0" eaLnBrk="1" latinLnBrk="0" hangingPunct="1">
                        <a:defRPr sz="2520" b="1" kern="1200">
                          <a:solidFill>
                            <a:schemeClr val="lt1"/>
                          </a:solidFill>
                          <a:latin typeface="Arial"/>
                        </a:defRPr>
                      </a:lvl5pPr>
                      <a:lvl6pPr marL="3200400" algn="l" defTabSz="1280160" rtl="0" eaLnBrk="1" latinLnBrk="0" hangingPunct="1">
                        <a:defRPr sz="2520" b="1" kern="1200">
                          <a:solidFill>
                            <a:schemeClr val="lt1"/>
                          </a:solidFill>
                          <a:latin typeface="Arial"/>
                        </a:defRPr>
                      </a:lvl6pPr>
                      <a:lvl7pPr marL="3840480" algn="l" defTabSz="1280160" rtl="0" eaLnBrk="1" latinLnBrk="0" hangingPunct="1">
                        <a:defRPr sz="2520" b="1" kern="1200">
                          <a:solidFill>
                            <a:schemeClr val="lt1"/>
                          </a:solidFill>
                          <a:latin typeface="Arial"/>
                        </a:defRPr>
                      </a:lvl7pPr>
                      <a:lvl8pPr marL="4480560" algn="l" defTabSz="1280160" rtl="0" eaLnBrk="1" latinLnBrk="0" hangingPunct="1">
                        <a:defRPr sz="2520" b="1" kern="1200">
                          <a:solidFill>
                            <a:schemeClr val="lt1"/>
                          </a:solidFill>
                          <a:latin typeface="Arial"/>
                        </a:defRPr>
                      </a:lvl8pPr>
                      <a:lvl9pPr marL="5120640" algn="l" defTabSz="1280160" rtl="0" eaLnBrk="1" latinLnBrk="0" hangingPunct="1">
                        <a:defRPr sz="2520" b="1" kern="1200">
                          <a:solidFill>
                            <a:schemeClr val="lt1"/>
                          </a:solidFill>
                          <a:latin typeface="Arial"/>
                        </a:defRPr>
                      </a:lvl9pPr>
                    </a:lstStyle>
                    <a:p>
                      <a:pPr algn="ctr"/>
                      <a:r>
                        <a:rPr lang="nl-NL" sz="2400" dirty="0"/>
                        <a:t>Q1-2025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9A2"/>
                    </a:solidFill>
                  </a:tcPr>
                </a:tc>
                <a:tc>
                  <a:txBody>
                    <a:bodyPr/>
                    <a:lstStyle>
                      <a:lvl1pPr marL="0" algn="l" defTabSz="1280160" rtl="0" eaLnBrk="1" latinLnBrk="0" hangingPunct="1">
                        <a:defRPr sz="2520" b="1" kern="1200">
                          <a:solidFill>
                            <a:schemeClr val="lt1"/>
                          </a:solidFill>
                          <a:latin typeface="Arial"/>
                        </a:defRPr>
                      </a:lvl1pPr>
                      <a:lvl2pPr marL="640080" algn="l" defTabSz="1280160" rtl="0" eaLnBrk="1" latinLnBrk="0" hangingPunct="1">
                        <a:defRPr sz="2520" b="1" kern="1200">
                          <a:solidFill>
                            <a:schemeClr val="lt1"/>
                          </a:solidFill>
                          <a:latin typeface="Arial"/>
                        </a:defRPr>
                      </a:lvl2pPr>
                      <a:lvl3pPr marL="1280160" algn="l" defTabSz="1280160" rtl="0" eaLnBrk="1" latinLnBrk="0" hangingPunct="1">
                        <a:defRPr sz="2520" b="1" kern="1200">
                          <a:solidFill>
                            <a:schemeClr val="lt1"/>
                          </a:solidFill>
                          <a:latin typeface="Arial"/>
                        </a:defRPr>
                      </a:lvl3pPr>
                      <a:lvl4pPr marL="1920240" algn="l" defTabSz="1280160" rtl="0" eaLnBrk="1" latinLnBrk="0" hangingPunct="1">
                        <a:defRPr sz="2520" b="1" kern="1200">
                          <a:solidFill>
                            <a:schemeClr val="lt1"/>
                          </a:solidFill>
                          <a:latin typeface="Arial"/>
                        </a:defRPr>
                      </a:lvl4pPr>
                      <a:lvl5pPr marL="2560320" algn="l" defTabSz="1280160" rtl="0" eaLnBrk="1" latinLnBrk="0" hangingPunct="1">
                        <a:defRPr sz="2520" b="1" kern="1200">
                          <a:solidFill>
                            <a:schemeClr val="lt1"/>
                          </a:solidFill>
                          <a:latin typeface="Arial"/>
                        </a:defRPr>
                      </a:lvl5pPr>
                      <a:lvl6pPr marL="3200400" algn="l" defTabSz="1280160" rtl="0" eaLnBrk="1" latinLnBrk="0" hangingPunct="1">
                        <a:defRPr sz="2520" b="1" kern="1200">
                          <a:solidFill>
                            <a:schemeClr val="lt1"/>
                          </a:solidFill>
                          <a:latin typeface="Arial"/>
                        </a:defRPr>
                      </a:lvl6pPr>
                      <a:lvl7pPr marL="3840480" algn="l" defTabSz="1280160" rtl="0" eaLnBrk="1" latinLnBrk="0" hangingPunct="1">
                        <a:defRPr sz="2520" b="1" kern="1200">
                          <a:solidFill>
                            <a:schemeClr val="lt1"/>
                          </a:solidFill>
                          <a:latin typeface="Arial"/>
                        </a:defRPr>
                      </a:lvl7pPr>
                      <a:lvl8pPr marL="4480560" algn="l" defTabSz="1280160" rtl="0" eaLnBrk="1" latinLnBrk="0" hangingPunct="1">
                        <a:defRPr sz="2520" b="1" kern="1200">
                          <a:solidFill>
                            <a:schemeClr val="lt1"/>
                          </a:solidFill>
                          <a:latin typeface="Arial"/>
                        </a:defRPr>
                      </a:lvl8pPr>
                      <a:lvl9pPr marL="5120640" algn="l" defTabSz="1280160" rtl="0" eaLnBrk="1" latinLnBrk="0" hangingPunct="1">
                        <a:defRPr sz="2520" b="1" kern="1200">
                          <a:solidFill>
                            <a:schemeClr val="lt1"/>
                          </a:solidFill>
                          <a:latin typeface="Arial"/>
                        </a:defRPr>
                      </a:lvl9pPr>
                    </a:lstStyle>
                    <a:p>
                      <a:pPr algn="ctr"/>
                      <a:r>
                        <a:rPr lang="nl-NL" sz="2400" dirty="0"/>
                        <a:t>Q2-2025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9A2"/>
                    </a:solidFill>
                  </a:tcPr>
                </a:tc>
                <a:tc>
                  <a:txBody>
                    <a:bodyPr/>
                    <a:lstStyle>
                      <a:lvl1pPr marL="0" algn="l" defTabSz="1280160" rtl="0" eaLnBrk="1" latinLnBrk="0" hangingPunct="1">
                        <a:defRPr sz="2520" b="1" kern="1200">
                          <a:solidFill>
                            <a:schemeClr val="lt1"/>
                          </a:solidFill>
                          <a:latin typeface="Arial"/>
                        </a:defRPr>
                      </a:lvl1pPr>
                      <a:lvl2pPr marL="640080" algn="l" defTabSz="1280160" rtl="0" eaLnBrk="1" latinLnBrk="0" hangingPunct="1">
                        <a:defRPr sz="2520" b="1" kern="1200">
                          <a:solidFill>
                            <a:schemeClr val="lt1"/>
                          </a:solidFill>
                          <a:latin typeface="Arial"/>
                        </a:defRPr>
                      </a:lvl2pPr>
                      <a:lvl3pPr marL="1280160" algn="l" defTabSz="1280160" rtl="0" eaLnBrk="1" latinLnBrk="0" hangingPunct="1">
                        <a:defRPr sz="2520" b="1" kern="1200">
                          <a:solidFill>
                            <a:schemeClr val="lt1"/>
                          </a:solidFill>
                          <a:latin typeface="Arial"/>
                        </a:defRPr>
                      </a:lvl3pPr>
                      <a:lvl4pPr marL="1920240" algn="l" defTabSz="1280160" rtl="0" eaLnBrk="1" latinLnBrk="0" hangingPunct="1">
                        <a:defRPr sz="2520" b="1" kern="1200">
                          <a:solidFill>
                            <a:schemeClr val="lt1"/>
                          </a:solidFill>
                          <a:latin typeface="Arial"/>
                        </a:defRPr>
                      </a:lvl4pPr>
                      <a:lvl5pPr marL="2560320" algn="l" defTabSz="1280160" rtl="0" eaLnBrk="1" latinLnBrk="0" hangingPunct="1">
                        <a:defRPr sz="2520" b="1" kern="1200">
                          <a:solidFill>
                            <a:schemeClr val="lt1"/>
                          </a:solidFill>
                          <a:latin typeface="Arial"/>
                        </a:defRPr>
                      </a:lvl5pPr>
                      <a:lvl6pPr marL="3200400" algn="l" defTabSz="1280160" rtl="0" eaLnBrk="1" latinLnBrk="0" hangingPunct="1">
                        <a:defRPr sz="2520" b="1" kern="1200">
                          <a:solidFill>
                            <a:schemeClr val="lt1"/>
                          </a:solidFill>
                          <a:latin typeface="Arial"/>
                        </a:defRPr>
                      </a:lvl6pPr>
                      <a:lvl7pPr marL="3840480" algn="l" defTabSz="1280160" rtl="0" eaLnBrk="1" latinLnBrk="0" hangingPunct="1">
                        <a:defRPr sz="2520" b="1" kern="1200">
                          <a:solidFill>
                            <a:schemeClr val="lt1"/>
                          </a:solidFill>
                          <a:latin typeface="Arial"/>
                        </a:defRPr>
                      </a:lvl7pPr>
                      <a:lvl8pPr marL="4480560" algn="l" defTabSz="1280160" rtl="0" eaLnBrk="1" latinLnBrk="0" hangingPunct="1">
                        <a:defRPr sz="2520" b="1" kern="1200">
                          <a:solidFill>
                            <a:schemeClr val="lt1"/>
                          </a:solidFill>
                          <a:latin typeface="Arial"/>
                        </a:defRPr>
                      </a:lvl8pPr>
                      <a:lvl9pPr marL="5120640" algn="l" defTabSz="1280160" rtl="0" eaLnBrk="1" latinLnBrk="0" hangingPunct="1">
                        <a:defRPr sz="2520" b="1" kern="1200">
                          <a:solidFill>
                            <a:schemeClr val="lt1"/>
                          </a:solidFill>
                          <a:latin typeface="Arial"/>
                        </a:defRPr>
                      </a:lvl9pPr>
                    </a:lstStyle>
                    <a:p>
                      <a:pPr algn="ctr"/>
                      <a:r>
                        <a:rPr lang="nl-NL" sz="2400" dirty="0"/>
                        <a:t>Q3-2025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9A2"/>
                    </a:solidFill>
                  </a:tcPr>
                </a:tc>
                <a:tc>
                  <a:txBody>
                    <a:bodyPr/>
                    <a:lstStyle>
                      <a:lvl1pPr marL="0" algn="l" defTabSz="1280160" rtl="0" eaLnBrk="1" latinLnBrk="0" hangingPunct="1">
                        <a:defRPr sz="2520" b="1" kern="1200">
                          <a:solidFill>
                            <a:schemeClr val="lt1"/>
                          </a:solidFill>
                          <a:latin typeface="Arial"/>
                        </a:defRPr>
                      </a:lvl1pPr>
                      <a:lvl2pPr marL="640080" algn="l" defTabSz="1280160" rtl="0" eaLnBrk="1" latinLnBrk="0" hangingPunct="1">
                        <a:defRPr sz="2520" b="1" kern="1200">
                          <a:solidFill>
                            <a:schemeClr val="lt1"/>
                          </a:solidFill>
                          <a:latin typeface="Arial"/>
                        </a:defRPr>
                      </a:lvl2pPr>
                      <a:lvl3pPr marL="1280160" algn="l" defTabSz="1280160" rtl="0" eaLnBrk="1" latinLnBrk="0" hangingPunct="1">
                        <a:defRPr sz="2520" b="1" kern="1200">
                          <a:solidFill>
                            <a:schemeClr val="lt1"/>
                          </a:solidFill>
                          <a:latin typeface="Arial"/>
                        </a:defRPr>
                      </a:lvl3pPr>
                      <a:lvl4pPr marL="1920240" algn="l" defTabSz="1280160" rtl="0" eaLnBrk="1" latinLnBrk="0" hangingPunct="1">
                        <a:defRPr sz="2520" b="1" kern="1200">
                          <a:solidFill>
                            <a:schemeClr val="lt1"/>
                          </a:solidFill>
                          <a:latin typeface="Arial"/>
                        </a:defRPr>
                      </a:lvl4pPr>
                      <a:lvl5pPr marL="2560320" algn="l" defTabSz="1280160" rtl="0" eaLnBrk="1" latinLnBrk="0" hangingPunct="1">
                        <a:defRPr sz="2520" b="1" kern="1200">
                          <a:solidFill>
                            <a:schemeClr val="lt1"/>
                          </a:solidFill>
                          <a:latin typeface="Arial"/>
                        </a:defRPr>
                      </a:lvl5pPr>
                      <a:lvl6pPr marL="3200400" algn="l" defTabSz="1280160" rtl="0" eaLnBrk="1" latinLnBrk="0" hangingPunct="1">
                        <a:defRPr sz="2520" b="1" kern="1200">
                          <a:solidFill>
                            <a:schemeClr val="lt1"/>
                          </a:solidFill>
                          <a:latin typeface="Arial"/>
                        </a:defRPr>
                      </a:lvl6pPr>
                      <a:lvl7pPr marL="3840480" algn="l" defTabSz="1280160" rtl="0" eaLnBrk="1" latinLnBrk="0" hangingPunct="1">
                        <a:defRPr sz="2520" b="1" kern="1200">
                          <a:solidFill>
                            <a:schemeClr val="lt1"/>
                          </a:solidFill>
                          <a:latin typeface="Arial"/>
                        </a:defRPr>
                      </a:lvl7pPr>
                      <a:lvl8pPr marL="4480560" algn="l" defTabSz="1280160" rtl="0" eaLnBrk="1" latinLnBrk="0" hangingPunct="1">
                        <a:defRPr sz="2520" b="1" kern="1200">
                          <a:solidFill>
                            <a:schemeClr val="lt1"/>
                          </a:solidFill>
                          <a:latin typeface="Arial"/>
                        </a:defRPr>
                      </a:lvl8pPr>
                      <a:lvl9pPr marL="5120640" algn="l" defTabSz="1280160" rtl="0" eaLnBrk="1" latinLnBrk="0" hangingPunct="1">
                        <a:defRPr sz="2520" b="1" kern="1200">
                          <a:solidFill>
                            <a:schemeClr val="lt1"/>
                          </a:solidFill>
                          <a:latin typeface="Arial"/>
                        </a:defRPr>
                      </a:lvl9pPr>
                    </a:lstStyle>
                    <a:p>
                      <a:pPr algn="ctr"/>
                      <a:r>
                        <a:rPr lang="nl-NL" sz="2400" dirty="0"/>
                        <a:t>Q4-2025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9A2"/>
                    </a:solidFill>
                  </a:tcPr>
                </a:tc>
                <a:extLst>
                  <a:ext uri="{0D108BD9-81ED-4DB2-BD59-A6C34878D82A}">
                    <a16:rowId xmlns:a16="http://schemas.microsoft.com/office/drawing/2014/main" val="424005548"/>
                  </a:ext>
                </a:extLst>
              </a:tr>
            </a:tbl>
          </a:graphicData>
        </a:graphic>
      </p:graphicFrame>
      <p:sp>
        <p:nvSpPr>
          <p:cNvPr id="13" name="Tekstvak 12">
            <a:extLst>
              <a:ext uri="{FF2B5EF4-FFF2-40B4-BE49-F238E27FC236}">
                <a16:creationId xmlns:a16="http://schemas.microsoft.com/office/drawing/2014/main" id="{8E4AD7AD-501E-4B18-9E01-696EF4A648FA}"/>
              </a:ext>
            </a:extLst>
          </p:cNvPr>
          <p:cNvSpPr txBox="1"/>
          <p:nvPr/>
        </p:nvSpPr>
        <p:spPr>
          <a:xfrm>
            <a:off x="979381" y="2966976"/>
            <a:ext cx="6195392" cy="461665"/>
          </a:xfrm>
          <a:prstGeom prst="rect">
            <a:avLst/>
          </a:prstGeom>
          <a:solidFill>
            <a:sysClr val="window" lastClr="FFFFFF"/>
          </a:solidFill>
          <a:ln w="38100" cap="flat" cmpd="sng" algn="ctr">
            <a:solidFill>
              <a:srgbClr val="F1B700"/>
            </a:solidFill>
            <a:prstDash val="solid"/>
            <a:miter lim="800000"/>
          </a:ln>
          <a:effectLst/>
        </p:spPr>
        <p:txBody>
          <a:bodyPr wrap="square" rtlCol="0">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srgbClr val="002060"/>
                </a:solidFill>
                <a:effectLst/>
                <a:uLnTx/>
                <a:uFillTx/>
                <a:latin typeface="Arial"/>
                <a:ea typeface="+mn-ea"/>
                <a:cs typeface="+mn-cs"/>
              </a:rPr>
              <a:t>POVI- uitwerking</a:t>
            </a:r>
          </a:p>
        </p:txBody>
      </p:sp>
      <p:sp>
        <p:nvSpPr>
          <p:cNvPr id="14" name="Tekstvak 13">
            <a:extLst>
              <a:ext uri="{FF2B5EF4-FFF2-40B4-BE49-F238E27FC236}">
                <a16:creationId xmlns:a16="http://schemas.microsoft.com/office/drawing/2014/main" id="{5C4FFCA8-9CA5-40E9-A50A-BD01E8077358}"/>
              </a:ext>
            </a:extLst>
          </p:cNvPr>
          <p:cNvSpPr txBox="1"/>
          <p:nvPr/>
        </p:nvSpPr>
        <p:spPr>
          <a:xfrm>
            <a:off x="2780036" y="3598655"/>
            <a:ext cx="3742684" cy="461665"/>
          </a:xfrm>
          <a:prstGeom prst="rect">
            <a:avLst/>
          </a:prstGeom>
          <a:solidFill>
            <a:sysClr val="window" lastClr="FFFFFF"/>
          </a:solidFill>
          <a:ln w="38100" cap="flat" cmpd="sng" algn="ctr">
            <a:solidFill>
              <a:srgbClr val="F1B700"/>
            </a:solidFill>
            <a:prstDash val="solid"/>
            <a:miter lim="800000"/>
          </a:ln>
          <a:effectLst/>
        </p:spPr>
        <p:txBody>
          <a:bodyPr wrap="square" rtlCol="0">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srgbClr val="002060"/>
                </a:solidFill>
                <a:effectLst/>
                <a:uLnTx/>
                <a:uFillTx/>
                <a:latin typeface="Arial"/>
                <a:ea typeface="+mn-ea"/>
                <a:cs typeface="+mn-cs"/>
              </a:rPr>
              <a:t>Gesprekken over keuzes</a:t>
            </a:r>
          </a:p>
        </p:txBody>
      </p:sp>
      <p:sp>
        <p:nvSpPr>
          <p:cNvPr id="15" name="Tekstvak 14">
            <a:extLst>
              <a:ext uri="{FF2B5EF4-FFF2-40B4-BE49-F238E27FC236}">
                <a16:creationId xmlns:a16="http://schemas.microsoft.com/office/drawing/2014/main" id="{2105393F-62B1-4D2D-849B-B46DE8BC4D19}"/>
              </a:ext>
            </a:extLst>
          </p:cNvPr>
          <p:cNvSpPr txBox="1"/>
          <p:nvPr/>
        </p:nvSpPr>
        <p:spPr>
          <a:xfrm>
            <a:off x="7488194" y="2966975"/>
            <a:ext cx="4334025" cy="461665"/>
          </a:xfrm>
          <a:prstGeom prst="rect">
            <a:avLst/>
          </a:prstGeom>
          <a:solidFill>
            <a:sysClr val="window" lastClr="FFFFFF"/>
          </a:solidFill>
          <a:ln w="38100" cap="flat" cmpd="sng" algn="ctr">
            <a:solidFill>
              <a:srgbClr val="F1B700"/>
            </a:solidFill>
            <a:prstDash val="solid"/>
            <a:miter lim="800000"/>
          </a:ln>
          <a:effectLst/>
        </p:spPr>
        <p:txBody>
          <a:bodyPr wrap="square" rtlCol="0">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srgbClr val="002060"/>
                </a:solidFill>
                <a:effectLst/>
                <a:uLnTx/>
                <a:uFillTx/>
                <a:latin typeface="Arial"/>
                <a:ea typeface="+mn-ea"/>
                <a:cs typeface="+mn-cs"/>
              </a:rPr>
              <a:t>POVI-besluitvorming</a:t>
            </a:r>
          </a:p>
        </p:txBody>
      </p:sp>
      <p:sp>
        <p:nvSpPr>
          <p:cNvPr id="7" name="Tekstvak 6">
            <a:extLst>
              <a:ext uri="{FF2B5EF4-FFF2-40B4-BE49-F238E27FC236}">
                <a16:creationId xmlns:a16="http://schemas.microsoft.com/office/drawing/2014/main" id="{4843D8D2-675E-4D47-A9E9-EC587501A1AE}"/>
              </a:ext>
            </a:extLst>
          </p:cNvPr>
          <p:cNvSpPr txBox="1"/>
          <p:nvPr/>
        </p:nvSpPr>
        <p:spPr>
          <a:xfrm>
            <a:off x="6589154" y="4009657"/>
            <a:ext cx="1456296" cy="461665"/>
          </a:xfrm>
          <a:prstGeom prst="rect">
            <a:avLst/>
          </a:prstGeom>
          <a:noFill/>
        </p:spPr>
        <p:txBody>
          <a:bodyPr wrap="square" rtlCol="0">
            <a:spAutoFit/>
          </a:bodyPr>
          <a:lstStyle/>
          <a:p>
            <a:r>
              <a:rPr lang="nl-NL" sz="2400" b="1" dirty="0">
                <a:solidFill>
                  <a:srgbClr val="FF0000"/>
                </a:solidFill>
              </a:rPr>
              <a:t>april 2025</a:t>
            </a:r>
          </a:p>
        </p:txBody>
      </p:sp>
      <p:pic>
        <p:nvPicPr>
          <p:cNvPr id="18" name="Afbeelding 17">
            <a:extLst>
              <a:ext uri="{FF2B5EF4-FFF2-40B4-BE49-F238E27FC236}">
                <a16:creationId xmlns:a16="http://schemas.microsoft.com/office/drawing/2014/main" id="{DE312F1A-8A81-41AA-AA5C-05068FEB816C}"/>
              </a:ext>
            </a:extLst>
          </p:cNvPr>
          <p:cNvPicPr>
            <a:picLocks noChangeAspect="1"/>
          </p:cNvPicPr>
          <p:nvPr/>
        </p:nvPicPr>
        <p:blipFill>
          <a:blip r:embed="rId2"/>
          <a:stretch>
            <a:fillRect/>
          </a:stretch>
        </p:blipFill>
        <p:spPr>
          <a:xfrm>
            <a:off x="3383275" y="4641336"/>
            <a:ext cx="5985249" cy="4065452"/>
          </a:xfrm>
          <a:prstGeom prst="rect">
            <a:avLst/>
          </a:prstGeom>
        </p:spPr>
      </p:pic>
      <p:pic>
        <p:nvPicPr>
          <p:cNvPr id="11" name="Afbeelding 2" descr="Logo PL kleur RGB">
            <a:extLst>
              <a:ext uri="{FF2B5EF4-FFF2-40B4-BE49-F238E27FC236}">
                <a16:creationId xmlns:a16="http://schemas.microsoft.com/office/drawing/2014/main" id="{BBB1E26F-9068-4844-AB56-3C7191613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19" name="Rechthoek 18">
            <a:extLst>
              <a:ext uri="{FF2B5EF4-FFF2-40B4-BE49-F238E27FC236}">
                <a16:creationId xmlns:a16="http://schemas.microsoft.com/office/drawing/2014/main" id="{298EF2F7-239C-436F-BCEC-BBEB8C9A78C0}"/>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2682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FC019F5-2A85-40CE-90D9-E4A83AA0DE83}"/>
              </a:ext>
            </a:extLst>
          </p:cNvPr>
          <p:cNvSpPr txBox="1">
            <a:spLocks/>
          </p:cNvSpPr>
          <p:nvPr/>
        </p:nvSpPr>
        <p:spPr>
          <a:xfrm>
            <a:off x="880109" y="730633"/>
            <a:ext cx="11710579" cy="1855788"/>
          </a:xfrm>
          <a:prstGeom prst="rect">
            <a:avLst/>
          </a:prstGeom>
        </p:spPr>
        <p:txBody>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r>
              <a:rPr lang="nl-NL" sz="5400" b="1" dirty="0">
                <a:solidFill>
                  <a:srgbClr val="0059A2"/>
                </a:solidFill>
                <a:latin typeface="Arial" panose="020B0604020202020204" pitchFamily="34" charset="0"/>
                <a:cs typeface="Arial" panose="020B0604020202020204" pitchFamily="34" charset="0"/>
              </a:rPr>
              <a:t>Planning</a:t>
            </a:r>
          </a:p>
        </p:txBody>
      </p:sp>
      <p:pic>
        <p:nvPicPr>
          <p:cNvPr id="10" name="Afbeelding 9">
            <a:extLst>
              <a:ext uri="{FF2B5EF4-FFF2-40B4-BE49-F238E27FC236}">
                <a16:creationId xmlns:a16="http://schemas.microsoft.com/office/drawing/2014/main" id="{EF32B0E1-F5AF-4638-92E6-90C1CC30C22B}"/>
              </a:ext>
            </a:extLst>
          </p:cNvPr>
          <p:cNvPicPr>
            <a:picLocks noChangeAspect="1"/>
          </p:cNvPicPr>
          <p:nvPr/>
        </p:nvPicPr>
        <p:blipFill>
          <a:blip r:embed="rId2"/>
          <a:stretch>
            <a:fillRect/>
          </a:stretch>
        </p:blipFill>
        <p:spPr>
          <a:xfrm>
            <a:off x="255067" y="2848443"/>
            <a:ext cx="12304299" cy="5727152"/>
          </a:xfrm>
          <a:prstGeom prst="rect">
            <a:avLst/>
          </a:prstGeom>
        </p:spPr>
      </p:pic>
      <p:pic>
        <p:nvPicPr>
          <p:cNvPr id="12" name="Afbeelding 11">
            <a:extLst>
              <a:ext uri="{FF2B5EF4-FFF2-40B4-BE49-F238E27FC236}">
                <a16:creationId xmlns:a16="http://schemas.microsoft.com/office/drawing/2014/main" id="{B713CBDC-FE18-4680-9965-BECF3001AA8F}"/>
              </a:ext>
            </a:extLst>
          </p:cNvPr>
          <p:cNvPicPr>
            <a:picLocks noChangeAspect="1"/>
          </p:cNvPicPr>
          <p:nvPr/>
        </p:nvPicPr>
        <p:blipFill>
          <a:blip r:embed="rId3"/>
          <a:stretch>
            <a:fillRect/>
          </a:stretch>
        </p:blipFill>
        <p:spPr>
          <a:xfrm>
            <a:off x="10194324" y="300421"/>
            <a:ext cx="2200790" cy="2337122"/>
          </a:xfrm>
          <a:prstGeom prst="rect">
            <a:avLst/>
          </a:prstGeom>
        </p:spPr>
      </p:pic>
      <p:pic>
        <p:nvPicPr>
          <p:cNvPr id="7" name="Afbeelding 2" descr="Logo PL kleur RGB">
            <a:extLst>
              <a:ext uri="{FF2B5EF4-FFF2-40B4-BE49-F238E27FC236}">
                <a16:creationId xmlns:a16="http://schemas.microsoft.com/office/drawing/2014/main" id="{D25D43E4-E9E7-41AB-ACD4-285809FE9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4C74D648-A723-4336-9E8F-30B79145F18C}"/>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1426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1">
            <a:extLst>
              <a:ext uri="{FF2B5EF4-FFF2-40B4-BE49-F238E27FC236}">
                <a16:creationId xmlns:a16="http://schemas.microsoft.com/office/drawing/2014/main" id="{DB035C20-77A8-40DE-82C6-FF89181F8B43}"/>
              </a:ext>
            </a:extLst>
          </p:cNvPr>
          <p:cNvSpPr txBox="1">
            <a:spLocks/>
          </p:cNvSpPr>
          <p:nvPr/>
        </p:nvSpPr>
        <p:spPr>
          <a:xfrm>
            <a:off x="880110" y="730633"/>
            <a:ext cx="11041380" cy="1855788"/>
          </a:xfrm>
          <a:prstGeom prst="rect">
            <a:avLst/>
          </a:prstGeom>
        </p:spPr>
        <p:txBody>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r>
              <a:rPr lang="nl-NL" sz="5400" b="1" dirty="0">
                <a:solidFill>
                  <a:srgbClr val="0059A2"/>
                </a:solidFill>
                <a:latin typeface="Arial" panose="020B0604020202020204" pitchFamily="34" charset="0"/>
                <a:cs typeface="Arial" panose="020B0604020202020204" pitchFamily="34" charset="0"/>
              </a:rPr>
              <a:t>Dat moeten we sámen doen </a:t>
            </a:r>
          </a:p>
          <a:p>
            <a:endParaRPr lang="nl-NL" sz="3600" b="1" dirty="0">
              <a:solidFill>
                <a:srgbClr val="0059A2"/>
              </a:solidFill>
              <a:latin typeface="Arial" panose="020B0604020202020204" pitchFamily="34" charset="0"/>
              <a:cs typeface="Arial" panose="020B0604020202020204" pitchFamily="34" charset="0"/>
            </a:endParaRPr>
          </a:p>
        </p:txBody>
      </p:sp>
      <p:pic>
        <p:nvPicPr>
          <p:cNvPr id="29" name="Afbeelding 28" descr="Beleidscyclus | Informatiepunt Leefomgeving">
            <a:extLst>
              <a:ext uri="{FF2B5EF4-FFF2-40B4-BE49-F238E27FC236}">
                <a16:creationId xmlns:a16="http://schemas.microsoft.com/office/drawing/2014/main" id="{CAD2436A-129A-4FC0-8807-1EE0CEBADB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8872" y="375429"/>
            <a:ext cx="3737939" cy="2556118"/>
          </a:xfrm>
          <a:prstGeom prst="rect">
            <a:avLst/>
          </a:prstGeom>
          <a:noFill/>
          <a:extLst>
            <a:ext uri="{909E8E84-426E-40DD-AFC4-6F175D3DCCD1}">
              <a14:hiddenFill xmlns:a14="http://schemas.microsoft.com/office/drawing/2010/main">
                <a:solidFill>
                  <a:srgbClr val="FFFFFF"/>
                </a:solidFill>
              </a14:hiddenFill>
            </a:ext>
          </a:extLst>
        </p:spPr>
      </p:pic>
      <p:pic>
        <p:nvPicPr>
          <p:cNvPr id="26" name="Afbeelding 2" descr="Logo PL kleur RGB">
            <a:extLst>
              <a:ext uri="{FF2B5EF4-FFF2-40B4-BE49-F238E27FC236}">
                <a16:creationId xmlns:a16="http://schemas.microsoft.com/office/drawing/2014/main" id="{AD5C38D1-80EA-4A9C-B06A-EA942D1C8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27" name="Rechthoek 26">
            <a:extLst>
              <a:ext uri="{FF2B5EF4-FFF2-40B4-BE49-F238E27FC236}">
                <a16:creationId xmlns:a16="http://schemas.microsoft.com/office/drawing/2014/main" id="{2C3A7673-1626-442F-A395-BBDD1CF1C03F}"/>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AB51D718-32E2-4092-8957-4F1A2FF2C3B8}"/>
              </a:ext>
            </a:extLst>
          </p:cNvPr>
          <p:cNvGrpSpPr/>
          <p:nvPr/>
        </p:nvGrpSpPr>
        <p:grpSpPr>
          <a:xfrm>
            <a:off x="2147575" y="629186"/>
            <a:ext cx="8921577" cy="7919834"/>
            <a:chOff x="2107344" y="1901966"/>
            <a:chExt cx="8921577" cy="7919834"/>
          </a:xfrm>
        </p:grpSpPr>
        <p:sp>
          <p:nvSpPr>
            <p:cNvPr id="22" name="Trapezium 21">
              <a:extLst>
                <a:ext uri="{FF2B5EF4-FFF2-40B4-BE49-F238E27FC236}">
                  <a16:creationId xmlns:a16="http://schemas.microsoft.com/office/drawing/2014/main" id="{C4DB9B66-905A-4421-BBC7-1CF937D2EA0F}"/>
                </a:ext>
              </a:extLst>
            </p:cNvPr>
            <p:cNvSpPr/>
            <p:nvPr/>
          </p:nvSpPr>
          <p:spPr>
            <a:xfrm>
              <a:off x="2936354" y="4377369"/>
              <a:ext cx="7268358" cy="1484153"/>
            </a:xfrm>
            <a:prstGeom prst="trapezoid">
              <a:avLst>
                <a:gd name="adj" fmla="val 136491"/>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dirty="0"/>
            </a:p>
          </p:txBody>
        </p:sp>
        <p:sp>
          <p:nvSpPr>
            <p:cNvPr id="23" name="Gelijkbenige driehoek 22">
              <a:extLst>
                <a:ext uri="{FF2B5EF4-FFF2-40B4-BE49-F238E27FC236}">
                  <a16:creationId xmlns:a16="http://schemas.microsoft.com/office/drawing/2014/main" id="{819564F7-08EA-4244-AB2B-E2EE990663E1}"/>
                </a:ext>
              </a:extLst>
            </p:cNvPr>
            <p:cNvSpPr/>
            <p:nvPr/>
          </p:nvSpPr>
          <p:spPr>
            <a:xfrm>
              <a:off x="6666035" y="4585494"/>
              <a:ext cx="3193261" cy="11515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Gelijkbenige driehoek 23">
              <a:extLst>
                <a:ext uri="{FF2B5EF4-FFF2-40B4-BE49-F238E27FC236}">
                  <a16:creationId xmlns:a16="http://schemas.microsoft.com/office/drawing/2014/main" id="{D4E5CE4C-9E69-496F-A3EC-30C1BB10B6FB}"/>
                </a:ext>
              </a:extLst>
            </p:cNvPr>
            <p:cNvSpPr/>
            <p:nvPr/>
          </p:nvSpPr>
          <p:spPr>
            <a:xfrm>
              <a:off x="3296733" y="4594340"/>
              <a:ext cx="3193261" cy="11515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Tekstvak 24">
              <a:extLst>
                <a:ext uri="{FF2B5EF4-FFF2-40B4-BE49-F238E27FC236}">
                  <a16:creationId xmlns:a16="http://schemas.microsoft.com/office/drawing/2014/main" id="{2E78FDDA-5249-4A03-9814-D6DE4E1219B0}"/>
                </a:ext>
              </a:extLst>
            </p:cNvPr>
            <p:cNvSpPr txBox="1"/>
            <p:nvPr/>
          </p:nvSpPr>
          <p:spPr>
            <a:xfrm>
              <a:off x="2107344" y="6367008"/>
              <a:ext cx="8921577" cy="3454792"/>
            </a:xfrm>
            <a:prstGeom prst="rect">
              <a:avLst/>
            </a:prstGeom>
            <a:solidFill>
              <a:schemeClr val="accent5">
                <a:lumMod val="60000"/>
                <a:lumOff val="40000"/>
              </a:schemeClr>
            </a:solidFill>
          </p:spPr>
          <p:txBody>
            <a:bodyPr wrap="square" rtlCol="0">
              <a:spAutoFit/>
            </a:bodyPr>
            <a:lstStyle/>
            <a:p>
              <a:pPr algn="ctr"/>
              <a:endParaRPr lang="nl-NL" sz="2000" dirty="0">
                <a:solidFill>
                  <a:srgbClr val="C00000"/>
                </a:solidFill>
              </a:endParaRPr>
            </a:p>
            <a:p>
              <a:pPr algn="ctr"/>
              <a:r>
                <a:rPr lang="nl-NL" sz="2400" b="1" dirty="0">
                  <a:solidFill>
                    <a:srgbClr val="C00000"/>
                  </a:solidFill>
                </a:rPr>
                <a:t>Zo veel mogelijk via reguliere ambtelijk en bestuurlijk overleggen </a:t>
              </a:r>
            </a:p>
            <a:p>
              <a:pPr algn="ctr"/>
              <a:r>
                <a:rPr lang="nl-NL" i="1" dirty="0">
                  <a:solidFill>
                    <a:srgbClr val="002060"/>
                  </a:solidFill>
                </a:rPr>
                <a:t>Rijk, Gemeenten, Waterschap, WML, Maatschappelijke organisaties, Brancheorganisaties, Terrein beherende organisaties, buren, </a:t>
              </a:r>
              <a:r>
                <a:rPr lang="nl-NL" i="1" dirty="0" err="1">
                  <a:solidFill>
                    <a:srgbClr val="002060"/>
                  </a:solidFill>
                </a:rPr>
                <a:t>etc</a:t>
              </a:r>
              <a:r>
                <a:rPr lang="nl-NL" i="1" dirty="0">
                  <a:solidFill>
                    <a:srgbClr val="002060"/>
                  </a:solidFill>
                </a:rPr>
                <a:t>…</a:t>
              </a:r>
            </a:p>
            <a:p>
              <a:pPr algn="ctr"/>
              <a:endParaRPr lang="nl-NL" sz="1050" dirty="0">
                <a:solidFill>
                  <a:srgbClr val="002060"/>
                </a:solidFill>
              </a:endParaRPr>
            </a:p>
            <a:p>
              <a:pPr algn="ctr"/>
              <a:r>
                <a:rPr lang="nl-NL" dirty="0">
                  <a:solidFill>
                    <a:srgbClr val="002060"/>
                  </a:solidFill>
                </a:rPr>
                <a:t>Inhoudelijk vragen we om op thematisch niveau voorbereid te zijn op de integrale gesprekken tijdens de gebiedstafels (zie volgende 2 slides) die er gaan komen. Door op thematisch niveau al te weten wat de opgaven en ambities zijn én te weten wat je speelruimte is, weten we tijdens de gebiedstafels beter waar we voor aan de lat staan. </a:t>
              </a:r>
            </a:p>
            <a:p>
              <a:pPr algn="ctr"/>
              <a:endParaRPr lang="nl-NL" b="1" dirty="0">
                <a:solidFill>
                  <a:srgbClr val="002060"/>
                </a:solidFill>
              </a:endParaRPr>
            </a:p>
            <a:p>
              <a:pPr algn="ctr"/>
              <a:r>
                <a:rPr lang="nl-NL" b="1" dirty="0">
                  <a:solidFill>
                    <a:srgbClr val="002060"/>
                  </a:solidFill>
                </a:rPr>
                <a:t>Agendeer dit gesprek dus in zowel de reguliere als de bestuurlijke overleggen</a:t>
              </a:r>
            </a:p>
            <a:p>
              <a:pPr algn="ctr"/>
              <a:r>
                <a:rPr lang="nl-NL" sz="2000" b="1" dirty="0">
                  <a:solidFill>
                    <a:srgbClr val="C00000"/>
                  </a:solidFill>
                </a:rPr>
                <a:t>Dit vergt wederzijds eigenaarschap!</a:t>
              </a:r>
              <a:endParaRPr lang="nl-NL" sz="2000" dirty="0">
                <a:solidFill>
                  <a:srgbClr val="002060"/>
                </a:solidFill>
              </a:endParaRPr>
            </a:p>
          </p:txBody>
        </p:sp>
        <p:sp>
          <p:nvSpPr>
            <p:cNvPr id="31" name="Gelijkbenige driehoek 30">
              <a:extLst>
                <a:ext uri="{FF2B5EF4-FFF2-40B4-BE49-F238E27FC236}">
                  <a16:creationId xmlns:a16="http://schemas.microsoft.com/office/drawing/2014/main" id="{CB98E9AC-38F2-454D-83F7-916F9382394B}"/>
                </a:ext>
              </a:extLst>
            </p:cNvPr>
            <p:cNvSpPr/>
            <p:nvPr/>
          </p:nvSpPr>
          <p:spPr>
            <a:xfrm rot="10800000">
              <a:off x="5024183" y="4496425"/>
              <a:ext cx="3101665" cy="1136753"/>
            </a:xfrm>
            <a:prstGeom prst="triangle">
              <a:avLst>
                <a:gd name="adj" fmla="val 504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2" name="Tekstvak 31">
              <a:extLst>
                <a:ext uri="{FF2B5EF4-FFF2-40B4-BE49-F238E27FC236}">
                  <a16:creationId xmlns:a16="http://schemas.microsoft.com/office/drawing/2014/main" id="{0B8F8BDF-1D23-49CC-A82D-7699D048A0C1}"/>
                </a:ext>
              </a:extLst>
            </p:cNvPr>
            <p:cNvSpPr txBox="1"/>
            <p:nvPr/>
          </p:nvSpPr>
          <p:spPr>
            <a:xfrm>
              <a:off x="5478868" y="4617379"/>
              <a:ext cx="2266903" cy="338554"/>
            </a:xfrm>
            <a:prstGeom prst="rect">
              <a:avLst/>
            </a:prstGeom>
            <a:noFill/>
          </p:spPr>
          <p:txBody>
            <a:bodyPr wrap="none" rtlCol="0">
              <a:spAutoFit/>
            </a:bodyPr>
            <a:lstStyle/>
            <a:p>
              <a:r>
                <a:rPr lang="nl-NL" sz="1600" b="1" dirty="0">
                  <a:solidFill>
                    <a:schemeClr val="accent1">
                      <a:lumMod val="50000"/>
                    </a:schemeClr>
                  </a:solidFill>
                </a:rPr>
                <a:t>Integraal POVI kernteam</a:t>
              </a:r>
            </a:p>
          </p:txBody>
        </p:sp>
        <p:sp>
          <p:nvSpPr>
            <p:cNvPr id="33" name="Tekstvak 32">
              <a:extLst>
                <a:ext uri="{FF2B5EF4-FFF2-40B4-BE49-F238E27FC236}">
                  <a16:creationId xmlns:a16="http://schemas.microsoft.com/office/drawing/2014/main" id="{6CABE2C0-7B87-4DB7-ADB4-59FB7B0C6634}"/>
                </a:ext>
              </a:extLst>
            </p:cNvPr>
            <p:cNvSpPr txBox="1"/>
            <p:nvPr/>
          </p:nvSpPr>
          <p:spPr>
            <a:xfrm>
              <a:off x="3837899" y="5241779"/>
              <a:ext cx="2174634" cy="523220"/>
            </a:xfrm>
            <a:prstGeom prst="rect">
              <a:avLst/>
            </a:prstGeom>
            <a:noFill/>
          </p:spPr>
          <p:txBody>
            <a:bodyPr wrap="none" rtlCol="0">
              <a:spAutoFit/>
            </a:bodyPr>
            <a:lstStyle/>
            <a:p>
              <a:pPr algn="ctr"/>
              <a:r>
                <a:rPr lang="nl-NL" sz="1400" dirty="0">
                  <a:solidFill>
                    <a:schemeClr val="bg1"/>
                  </a:solidFill>
                </a:rPr>
                <a:t>POVI projectteam</a:t>
              </a:r>
            </a:p>
            <a:p>
              <a:pPr algn="ctr"/>
              <a:r>
                <a:rPr lang="nl-NL" sz="1400" dirty="0">
                  <a:solidFill>
                    <a:schemeClr val="bg1"/>
                  </a:solidFill>
                </a:rPr>
                <a:t>Themagerichte specialisten</a:t>
              </a:r>
            </a:p>
          </p:txBody>
        </p:sp>
        <p:pic>
          <p:nvPicPr>
            <p:cNvPr id="34" name="Graphic 152" descr="Vragen">
              <a:extLst>
                <a:ext uri="{FF2B5EF4-FFF2-40B4-BE49-F238E27FC236}">
                  <a16:creationId xmlns:a16="http://schemas.microsoft.com/office/drawing/2014/main" id="{08E6F3D7-D047-4604-A9AC-BFFBE1C96D2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72191" y="4677353"/>
              <a:ext cx="734622" cy="637122"/>
            </a:xfrm>
            <a:prstGeom prst="rect">
              <a:avLst/>
            </a:prstGeom>
          </p:spPr>
        </p:pic>
        <p:pic>
          <p:nvPicPr>
            <p:cNvPr id="35" name="Graphic 159" descr="Cirkel pijl">
              <a:extLst>
                <a:ext uri="{FF2B5EF4-FFF2-40B4-BE49-F238E27FC236}">
                  <a16:creationId xmlns:a16="http://schemas.microsoft.com/office/drawing/2014/main" id="{4883D3EF-0F81-4DA9-87A3-4878A86DEC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939295">
              <a:off x="5952874" y="5136568"/>
              <a:ext cx="1274871" cy="1274871"/>
            </a:xfrm>
            <a:prstGeom prst="rect">
              <a:avLst/>
            </a:prstGeom>
          </p:spPr>
        </p:pic>
        <p:sp>
          <p:nvSpPr>
            <p:cNvPr id="36" name="Tekstvak 35">
              <a:extLst>
                <a:ext uri="{FF2B5EF4-FFF2-40B4-BE49-F238E27FC236}">
                  <a16:creationId xmlns:a16="http://schemas.microsoft.com/office/drawing/2014/main" id="{4B474E21-E206-4F6C-8B3B-C396652BD1BC}"/>
                </a:ext>
              </a:extLst>
            </p:cNvPr>
            <p:cNvSpPr txBox="1"/>
            <p:nvPr/>
          </p:nvSpPr>
          <p:spPr>
            <a:xfrm>
              <a:off x="5702474" y="1901966"/>
              <a:ext cx="1647567" cy="523220"/>
            </a:xfrm>
            <a:prstGeom prst="rect">
              <a:avLst/>
            </a:prstGeom>
            <a:noFill/>
          </p:spPr>
          <p:txBody>
            <a:bodyPr wrap="none" rtlCol="0">
              <a:spAutoFit/>
            </a:bodyPr>
            <a:lstStyle/>
            <a:p>
              <a:pPr algn="ctr"/>
              <a:r>
                <a:rPr lang="nl-NL" sz="1400" dirty="0">
                  <a:solidFill>
                    <a:schemeClr val="bg1"/>
                  </a:solidFill>
                </a:rPr>
                <a:t>Stuurgroep </a:t>
              </a:r>
            </a:p>
            <a:p>
              <a:pPr algn="ctr"/>
              <a:r>
                <a:rPr lang="nl-NL" sz="1400" dirty="0">
                  <a:solidFill>
                    <a:schemeClr val="bg1"/>
                  </a:solidFill>
                </a:rPr>
                <a:t>met opdrachtgevers</a:t>
              </a:r>
            </a:p>
          </p:txBody>
        </p:sp>
        <p:sp>
          <p:nvSpPr>
            <p:cNvPr id="37" name="Tekstvak 36">
              <a:extLst>
                <a:ext uri="{FF2B5EF4-FFF2-40B4-BE49-F238E27FC236}">
                  <a16:creationId xmlns:a16="http://schemas.microsoft.com/office/drawing/2014/main" id="{DE6D06A2-58E5-4B1D-9475-D0EE3CAA40E4}"/>
                </a:ext>
              </a:extLst>
            </p:cNvPr>
            <p:cNvSpPr txBox="1"/>
            <p:nvPr/>
          </p:nvSpPr>
          <p:spPr>
            <a:xfrm>
              <a:off x="7198386" y="5228328"/>
              <a:ext cx="2291204" cy="523220"/>
            </a:xfrm>
            <a:prstGeom prst="rect">
              <a:avLst/>
            </a:prstGeom>
            <a:noFill/>
          </p:spPr>
          <p:txBody>
            <a:bodyPr wrap="none" rtlCol="0">
              <a:spAutoFit/>
            </a:bodyPr>
            <a:lstStyle/>
            <a:p>
              <a:pPr algn="ctr"/>
              <a:r>
                <a:rPr lang="nl-NL" sz="1400" dirty="0">
                  <a:solidFill>
                    <a:schemeClr val="bg1"/>
                  </a:solidFill>
                </a:rPr>
                <a:t>POVI projectteam </a:t>
              </a:r>
            </a:p>
            <a:p>
              <a:pPr algn="ctr"/>
              <a:r>
                <a:rPr lang="nl-NL" sz="1400" dirty="0">
                  <a:solidFill>
                    <a:schemeClr val="bg1"/>
                  </a:solidFill>
                </a:rPr>
                <a:t>Integrale gebiedsspecialisten</a:t>
              </a:r>
            </a:p>
          </p:txBody>
        </p:sp>
        <p:pic>
          <p:nvPicPr>
            <p:cNvPr id="38" name="Graphic 67" descr="Vragen">
              <a:extLst>
                <a:ext uri="{FF2B5EF4-FFF2-40B4-BE49-F238E27FC236}">
                  <a16:creationId xmlns:a16="http://schemas.microsoft.com/office/drawing/2014/main" id="{C484C155-7F39-4B69-9B27-E6991A84050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05231" y="4663902"/>
              <a:ext cx="734622" cy="637122"/>
            </a:xfrm>
            <a:prstGeom prst="rect">
              <a:avLst/>
            </a:prstGeom>
          </p:spPr>
        </p:pic>
        <p:sp>
          <p:nvSpPr>
            <p:cNvPr id="40" name="Pijl: omhoog/omlaag 39">
              <a:extLst>
                <a:ext uri="{FF2B5EF4-FFF2-40B4-BE49-F238E27FC236}">
                  <a16:creationId xmlns:a16="http://schemas.microsoft.com/office/drawing/2014/main" id="{0E39DE95-3E9E-4680-AF74-2740E5BBDDEA}"/>
                </a:ext>
              </a:extLst>
            </p:cNvPr>
            <p:cNvSpPr/>
            <p:nvPr/>
          </p:nvSpPr>
          <p:spPr>
            <a:xfrm>
              <a:off x="3179722" y="5971222"/>
              <a:ext cx="307707" cy="854951"/>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Pijl: omhoog/omlaag 40">
              <a:extLst>
                <a:ext uri="{FF2B5EF4-FFF2-40B4-BE49-F238E27FC236}">
                  <a16:creationId xmlns:a16="http://schemas.microsoft.com/office/drawing/2014/main" id="{B65B4260-D99A-4BEE-A45D-8C2043A9B371}"/>
                </a:ext>
              </a:extLst>
            </p:cNvPr>
            <p:cNvSpPr/>
            <p:nvPr/>
          </p:nvSpPr>
          <p:spPr>
            <a:xfrm>
              <a:off x="9335736" y="5941634"/>
              <a:ext cx="307707" cy="854951"/>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6624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1">
            <a:extLst>
              <a:ext uri="{FF2B5EF4-FFF2-40B4-BE49-F238E27FC236}">
                <a16:creationId xmlns:a16="http://schemas.microsoft.com/office/drawing/2014/main" id="{DB035C20-77A8-40DE-82C6-FF89181F8B43}"/>
              </a:ext>
            </a:extLst>
          </p:cNvPr>
          <p:cNvSpPr txBox="1">
            <a:spLocks/>
          </p:cNvSpPr>
          <p:nvPr/>
        </p:nvSpPr>
        <p:spPr>
          <a:xfrm>
            <a:off x="880110" y="730633"/>
            <a:ext cx="11041380" cy="1855788"/>
          </a:xfrm>
          <a:prstGeom prst="rect">
            <a:avLst/>
          </a:prstGeom>
        </p:spPr>
        <p:txBody>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r>
              <a:rPr lang="nl-NL" sz="5400" b="1" dirty="0">
                <a:solidFill>
                  <a:srgbClr val="0059A2"/>
                </a:solidFill>
                <a:latin typeface="Arial" panose="020B0604020202020204" pitchFamily="34" charset="0"/>
                <a:cs typeface="Arial" panose="020B0604020202020204" pitchFamily="34" charset="0"/>
              </a:rPr>
              <a:t>Dat moeten we sámen doen </a:t>
            </a:r>
          </a:p>
          <a:p>
            <a:endParaRPr lang="nl-NL" sz="3600" b="1" dirty="0">
              <a:solidFill>
                <a:srgbClr val="0059A2"/>
              </a:solidFill>
              <a:latin typeface="Arial" panose="020B0604020202020204" pitchFamily="34" charset="0"/>
              <a:cs typeface="Arial" panose="020B0604020202020204" pitchFamily="34" charset="0"/>
            </a:endParaRPr>
          </a:p>
        </p:txBody>
      </p:sp>
      <p:pic>
        <p:nvPicPr>
          <p:cNvPr id="29" name="Afbeelding 28" descr="Beleidscyclus | Informatiepunt Leefomgeving">
            <a:extLst>
              <a:ext uri="{FF2B5EF4-FFF2-40B4-BE49-F238E27FC236}">
                <a16:creationId xmlns:a16="http://schemas.microsoft.com/office/drawing/2014/main" id="{CAD2436A-129A-4FC0-8807-1EE0CEBADB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8872" y="375429"/>
            <a:ext cx="3737939" cy="25561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ep 1">
            <a:extLst>
              <a:ext uri="{FF2B5EF4-FFF2-40B4-BE49-F238E27FC236}">
                <a16:creationId xmlns:a16="http://schemas.microsoft.com/office/drawing/2014/main" id="{3077F184-4C8F-44A8-BF3E-AD074DD8ECC2}"/>
              </a:ext>
            </a:extLst>
          </p:cNvPr>
          <p:cNvGrpSpPr/>
          <p:nvPr/>
        </p:nvGrpSpPr>
        <p:grpSpPr>
          <a:xfrm>
            <a:off x="964436" y="629186"/>
            <a:ext cx="10104716" cy="7919834"/>
            <a:chOff x="924205" y="1901966"/>
            <a:chExt cx="10104716" cy="7919834"/>
          </a:xfrm>
        </p:grpSpPr>
        <p:sp>
          <p:nvSpPr>
            <p:cNvPr id="11" name="Trapezium 10">
              <a:extLst>
                <a:ext uri="{FF2B5EF4-FFF2-40B4-BE49-F238E27FC236}">
                  <a16:creationId xmlns:a16="http://schemas.microsoft.com/office/drawing/2014/main" id="{E1DAFECA-A740-4F6E-91D0-DA37A27FC05E}"/>
                </a:ext>
              </a:extLst>
            </p:cNvPr>
            <p:cNvSpPr/>
            <p:nvPr/>
          </p:nvSpPr>
          <p:spPr>
            <a:xfrm>
              <a:off x="2936354" y="4377369"/>
              <a:ext cx="7268358" cy="1484153"/>
            </a:xfrm>
            <a:prstGeom prst="trapezoid">
              <a:avLst>
                <a:gd name="adj" fmla="val 136491"/>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dirty="0"/>
            </a:p>
          </p:txBody>
        </p:sp>
        <p:sp>
          <p:nvSpPr>
            <p:cNvPr id="70" name="Gelijkbenige driehoek 69">
              <a:extLst>
                <a:ext uri="{FF2B5EF4-FFF2-40B4-BE49-F238E27FC236}">
                  <a16:creationId xmlns:a16="http://schemas.microsoft.com/office/drawing/2014/main" id="{422EF1A5-3B35-4D7C-89CB-D9E66715CA9D}"/>
                </a:ext>
              </a:extLst>
            </p:cNvPr>
            <p:cNvSpPr/>
            <p:nvPr/>
          </p:nvSpPr>
          <p:spPr>
            <a:xfrm>
              <a:off x="6666035" y="4585494"/>
              <a:ext cx="3193261" cy="11515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9" name="Gelijkbenige driehoek 68">
              <a:extLst>
                <a:ext uri="{FF2B5EF4-FFF2-40B4-BE49-F238E27FC236}">
                  <a16:creationId xmlns:a16="http://schemas.microsoft.com/office/drawing/2014/main" id="{7BA2D2D5-CA7B-4490-B58D-3F99BA370D57}"/>
                </a:ext>
              </a:extLst>
            </p:cNvPr>
            <p:cNvSpPr/>
            <p:nvPr/>
          </p:nvSpPr>
          <p:spPr>
            <a:xfrm>
              <a:off x="3296733" y="4594340"/>
              <a:ext cx="3193261" cy="11515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8" name="Tekstvak 137">
              <a:extLst>
                <a:ext uri="{FF2B5EF4-FFF2-40B4-BE49-F238E27FC236}">
                  <a16:creationId xmlns:a16="http://schemas.microsoft.com/office/drawing/2014/main" id="{45CE397D-8EE1-4670-97DA-905B15F12BEC}"/>
                </a:ext>
              </a:extLst>
            </p:cNvPr>
            <p:cNvSpPr txBox="1"/>
            <p:nvPr/>
          </p:nvSpPr>
          <p:spPr>
            <a:xfrm>
              <a:off x="2107344" y="6367008"/>
              <a:ext cx="8921577" cy="3454792"/>
            </a:xfrm>
            <a:prstGeom prst="rect">
              <a:avLst/>
            </a:prstGeom>
            <a:solidFill>
              <a:schemeClr val="accent5">
                <a:lumMod val="60000"/>
                <a:lumOff val="40000"/>
              </a:schemeClr>
            </a:solidFill>
          </p:spPr>
          <p:txBody>
            <a:bodyPr wrap="square" rtlCol="0">
              <a:spAutoFit/>
            </a:bodyPr>
            <a:lstStyle/>
            <a:p>
              <a:pPr algn="ctr"/>
              <a:endParaRPr lang="nl-NL" sz="2000" dirty="0">
                <a:solidFill>
                  <a:srgbClr val="C00000"/>
                </a:solidFill>
              </a:endParaRPr>
            </a:p>
            <a:p>
              <a:pPr algn="ctr"/>
              <a:r>
                <a:rPr lang="nl-NL" sz="2400" b="1" dirty="0">
                  <a:solidFill>
                    <a:srgbClr val="C00000"/>
                  </a:solidFill>
                </a:rPr>
                <a:t>Zo veel mogelijk via reguliere ambtelijk en bestuurlijk overleggen </a:t>
              </a:r>
            </a:p>
            <a:p>
              <a:pPr algn="ctr"/>
              <a:r>
                <a:rPr lang="nl-NL" i="1" dirty="0">
                  <a:solidFill>
                    <a:srgbClr val="002060"/>
                  </a:solidFill>
                </a:rPr>
                <a:t>Rijk, Gemeenten, Waterschap, WML, Maatschappelijke organisaties, Brancheorganisaties, Terrein beherende organisaties, buren, </a:t>
              </a:r>
              <a:r>
                <a:rPr lang="nl-NL" i="1" dirty="0" err="1">
                  <a:solidFill>
                    <a:srgbClr val="002060"/>
                  </a:solidFill>
                </a:rPr>
                <a:t>etc</a:t>
              </a:r>
              <a:r>
                <a:rPr lang="nl-NL" i="1" dirty="0">
                  <a:solidFill>
                    <a:srgbClr val="002060"/>
                  </a:solidFill>
                </a:rPr>
                <a:t>…</a:t>
              </a:r>
            </a:p>
            <a:p>
              <a:pPr algn="ctr"/>
              <a:endParaRPr lang="nl-NL" sz="1050" dirty="0">
                <a:solidFill>
                  <a:srgbClr val="002060"/>
                </a:solidFill>
              </a:endParaRPr>
            </a:p>
            <a:p>
              <a:pPr algn="ctr"/>
              <a:r>
                <a:rPr lang="nl-NL" dirty="0">
                  <a:solidFill>
                    <a:srgbClr val="002060"/>
                  </a:solidFill>
                </a:rPr>
                <a:t>Inhoudelijk vragen we om op thematisch niveau voorbereid te zijn op de integrale gesprekken tijdens de gebiedstafels (zie volgende 2 slides) die er gaan komen. Door op thematisch niveau al te weten wat de opgaven en ambities zijn én te weten wat je speelruimte is, weten we tijdens de gebiedstafels beter waar we voor aan de lat staan. </a:t>
              </a:r>
            </a:p>
            <a:p>
              <a:pPr algn="ctr"/>
              <a:endParaRPr lang="nl-NL" b="1" dirty="0">
                <a:solidFill>
                  <a:srgbClr val="002060"/>
                </a:solidFill>
              </a:endParaRPr>
            </a:p>
            <a:p>
              <a:pPr algn="ctr"/>
              <a:r>
                <a:rPr lang="nl-NL" b="1" dirty="0">
                  <a:solidFill>
                    <a:srgbClr val="002060"/>
                  </a:solidFill>
                </a:rPr>
                <a:t>Agendeer dit gesprek dus in zowel de reguliere als de bestuurlijke overleggen</a:t>
              </a:r>
            </a:p>
            <a:p>
              <a:pPr algn="ctr"/>
              <a:r>
                <a:rPr lang="nl-NL" sz="2000" b="1" dirty="0">
                  <a:solidFill>
                    <a:srgbClr val="C00000"/>
                  </a:solidFill>
                </a:rPr>
                <a:t>Dit vergt wederzijds eigenaarschap!</a:t>
              </a:r>
              <a:endParaRPr lang="nl-NL" sz="2000" dirty="0">
                <a:solidFill>
                  <a:srgbClr val="002060"/>
                </a:solidFill>
              </a:endParaRPr>
            </a:p>
          </p:txBody>
        </p:sp>
        <p:sp>
          <p:nvSpPr>
            <p:cNvPr id="168" name="Rechthoek 167">
              <a:extLst>
                <a:ext uri="{FF2B5EF4-FFF2-40B4-BE49-F238E27FC236}">
                  <a16:creationId xmlns:a16="http://schemas.microsoft.com/office/drawing/2014/main" id="{ED9F7749-647C-4BD6-B45A-A668D633CF8A}"/>
                </a:ext>
              </a:extLst>
            </p:cNvPr>
            <p:cNvSpPr/>
            <p:nvPr/>
          </p:nvSpPr>
          <p:spPr>
            <a:xfrm>
              <a:off x="924205" y="5671652"/>
              <a:ext cx="1303757" cy="1101266"/>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C00000"/>
                  </a:solidFill>
                </a:rPr>
                <a:t>Wie spreekt wie wanneer?</a:t>
              </a:r>
            </a:p>
          </p:txBody>
        </p:sp>
        <p:sp>
          <p:nvSpPr>
            <p:cNvPr id="145" name="Gelijkbenige driehoek 144">
              <a:extLst>
                <a:ext uri="{FF2B5EF4-FFF2-40B4-BE49-F238E27FC236}">
                  <a16:creationId xmlns:a16="http://schemas.microsoft.com/office/drawing/2014/main" id="{A49A1EAE-211D-445D-BFEC-0F9C4417D37E}"/>
                </a:ext>
              </a:extLst>
            </p:cNvPr>
            <p:cNvSpPr/>
            <p:nvPr/>
          </p:nvSpPr>
          <p:spPr>
            <a:xfrm rot="10800000">
              <a:off x="5024183" y="4496425"/>
              <a:ext cx="3101665" cy="1136753"/>
            </a:xfrm>
            <a:prstGeom prst="triangle">
              <a:avLst>
                <a:gd name="adj" fmla="val 504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6" name="Tekstvak 145">
              <a:extLst>
                <a:ext uri="{FF2B5EF4-FFF2-40B4-BE49-F238E27FC236}">
                  <a16:creationId xmlns:a16="http://schemas.microsoft.com/office/drawing/2014/main" id="{EC563386-A464-4EA6-BC0F-7E9A9CF8CCAA}"/>
                </a:ext>
              </a:extLst>
            </p:cNvPr>
            <p:cNvSpPr txBox="1"/>
            <p:nvPr/>
          </p:nvSpPr>
          <p:spPr>
            <a:xfrm>
              <a:off x="5478868" y="4617379"/>
              <a:ext cx="2266903" cy="338554"/>
            </a:xfrm>
            <a:prstGeom prst="rect">
              <a:avLst/>
            </a:prstGeom>
            <a:noFill/>
          </p:spPr>
          <p:txBody>
            <a:bodyPr wrap="none" rtlCol="0">
              <a:spAutoFit/>
            </a:bodyPr>
            <a:lstStyle/>
            <a:p>
              <a:r>
                <a:rPr lang="nl-NL" sz="1600" b="1" dirty="0">
                  <a:solidFill>
                    <a:schemeClr val="accent1">
                      <a:lumMod val="50000"/>
                    </a:schemeClr>
                  </a:solidFill>
                </a:rPr>
                <a:t>Integraal POVI kernteam</a:t>
              </a:r>
            </a:p>
          </p:txBody>
        </p:sp>
        <p:sp>
          <p:nvSpPr>
            <p:cNvPr id="151" name="Tekstvak 150">
              <a:extLst>
                <a:ext uri="{FF2B5EF4-FFF2-40B4-BE49-F238E27FC236}">
                  <a16:creationId xmlns:a16="http://schemas.microsoft.com/office/drawing/2014/main" id="{05665D68-2C65-4626-9E8B-6512204E7D88}"/>
                </a:ext>
              </a:extLst>
            </p:cNvPr>
            <p:cNvSpPr txBox="1"/>
            <p:nvPr/>
          </p:nvSpPr>
          <p:spPr>
            <a:xfrm>
              <a:off x="3837899" y="5241779"/>
              <a:ext cx="2174634" cy="523220"/>
            </a:xfrm>
            <a:prstGeom prst="rect">
              <a:avLst/>
            </a:prstGeom>
            <a:noFill/>
          </p:spPr>
          <p:txBody>
            <a:bodyPr wrap="none" rtlCol="0">
              <a:spAutoFit/>
            </a:bodyPr>
            <a:lstStyle/>
            <a:p>
              <a:pPr algn="ctr"/>
              <a:r>
                <a:rPr lang="nl-NL" sz="1400" dirty="0">
                  <a:solidFill>
                    <a:schemeClr val="bg1"/>
                  </a:solidFill>
                </a:rPr>
                <a:t>POVI projectteam</a:t>
              </a:r>
            </a:p>
            <a:p>
              <a:pPr algn="ctr"/>
              <a:r>
                <a:rPr lang="nl-NL" sz="1400" dirty="0">
                  <a:solidFill>
                    <a:schemeClr val="bg1"/>
                  </a:solidFill>
                </a:rPr>
                <a:t>Themagerichte specialisten</a:t>
              </a:r>
            </a:p>
          </p:txBody>
        </p:sp>
        <p:pic>
          <p:nvPicPr>
            <p:cNvPr id="153" name="Graphic 152" descr="Vragen">
              <a:extLst>
                <a:ext uri="{FF2B5EF4-FFF2-40B4-BE49-F238E27FC236}">
                  <a16:creationId xmlns:a16="http://schemas.microsoft.com/office/drawing/2014/main" id="{B2C1CC1C-8441-4C46-8A1D-1EB24901082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72191" y="4677353"/>
              <a:ext cx="734622" cy="637122"/>
            </a:xfrm>
            <a:prstGeom prst="rect">
              <a:avLst/>
            </a:prstGeom>
          </p:spPr>
        </p:pic>
        <p:pic>
          <p:nvPicPr>
            <p:cNvPr id="160" name="Graphic 159" descr="Cirkel pijl">
              <a:extLst>
                <a:ext uri="{FF2B5EF4-FFF2-40B4-BE49-F238E27FC236}">
                  <a16:creationId xmlns:a16="http://schemas.microsoft.com/office/drawing/2014/main" id="{81107B57-1CA8-4148-A0AC-77C31943E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939295">
              <a:off x="5952874" y="5136568"/>
              <a:ext cx="1274871" cy="1274871"/>
            </a:xfrm>
            <a:prstGeom prst="rect">
              <a:avLst/>
            </a:prstGeom>
          </p:spPr>
        </p:pic>
        <p:sp>
          <p:nvSpPr>
            <p:cNvPr id="55" name="Tekstvak 54">
              <a:extLst>
                <a:ext uri="{FF2B5EF4-FFF2-40B4-BE49-F238E27FC236}">
                  <a16:creationId xmlns:a16="http://schemas.microsoft.com/office/drawing/2014/main" id="{8DB436A2-CA05-4A34-BBC0-6000A9EE6404}"/>
                </a:ext>
              </a:extLst>
            </p:cNvPr>
            <p:cNvSpPr txBox="1"/>
            <p:nvPr/>
          </p:nvSpPr>
          <p:spPr>
            <a:xfrm>
              <a:off x="5702474" y="1901966"/>
              <a:ext cx="1647567" cy="523220"/>
            </a:xfrm>
            <a:prstGeom prst="rect">
              <a:avLst/>
            </a:prstGeom>
            <a:noFill/>
          </p:spPr>
          <p:txBody>
            <a:bodyPr wrap="none" rtlCol="0">
              <a:spAutoFit/>
            </a:bodyPr>
            <a:lstStyle/>
            <a:p>
              <a:pPr algn="ctr"/>
              <a:r>
                <a:rPr lang="nl-NL" sz="1400" dirty="0">
                  <a:solidFill>
                    <a:schemeClr val="bg1"/>
                  </a:solidFill>
                </a:rPr>
                <a:t>Stuurgroep </a:t>
              </a:r>
            </a:p>
            <a:p>
              <a:pPr algn="ctr"/>
              <a:r>
                <a:rPr lang="nl-NL" sz="1400" dirty="0">
                  <a:solidFill>
                    <a:schemeClr val="bg1"/>
                  </a:solidFill>
                </a:rPr>
                <a:t>met opdrachtgevers</a:t>
              </a:r>
            </a:p>
          </p:txBody>
        </p:sp>
        <p:sp>
          <p:nvSpPr>
            <p:cNvPr id="67" name="Tekstvak 66">
              <a:extLst>
                <a:ext uri="{FF2B5EF4-FFF2-40B4-BE49-F238E27FC236}">
                  <a16:creationId xmlns:a16="http://schemas.microsoft.com/office/drawing/2014/main" id="{96ED4605-3BF2-4FE2-9DCD-073143F5B465}"/>
                </a:ext>
              </a:extLst>
            </p:cNvPr>
            <p:cNvSpPr txBox="1"/>
            <p:nvPr/>
          </p:nvSpPr>
          <p:spPr>
            <a:xfrm>
              <a:off x="7198386" y="5228328"/>
              <a:ext cx="2291204" cy="523220"/>
            </a:xfrm>
            <a:prstGeom prst="rect">
              <a:avLst/>
            </a:prstGeom>
            <a:noFill/>
          </p:spPr>
          <p:txBody>
            <a:bodyPr wrap="none" rtlCol="0">
              <a:spAutoFit/>
            </a:bodyPr>
            <a:lstStyle/>
            <a:p>
              <a:pPr algn="ctr"/>
              <a:r>
                <a:rPr lang="nl-NL" sz="1400" dirty="0">
                  <a:solidFill>
                    <a:schemeClr val="bg1"/>
                  </a:solidFill>
                </a:rPr>
                <a:t>POVI projectteam </a:t>
              </a:r>
            </a:p>
            <a:p>
              <a:pPr algn="ctr"/>
              <a:r>
                <a:rPr lang="nl-NL" sz="1400" dirty="0">
                  <a:solidFill>
                    <a:schemeClr val="bg1"/>
                  </a:solidFill>
                </a:rPr>
                <a:t>Integrale gebiedsspecialisten</a:t>
              </a:r>
            </a:p>
          </p:txBody>
        </p:sp>
        <p:pic>
          <p:nvPicPr>
            <p:cNvPr id="68" name="Graphic 67" descr="Vragen">
              <a:extLst>
                <a:ext uri="{FF2B5EF4-FFF2-40B4-BE49-F238E27FC236}">
                  <a16:creationId xmlns:a16="http://schemas.microsoft.com/office/drawing/2014/main" id="{26692E10-1082-4928-8717-AB9C7DDDBD7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05231" y="4663902"/>
              <a:ext cx="734622" cy="637122"/>
            </a:xfrm>
            <a:prstGeom prst="rect">
              <a:avLst/>
            </a:prstGeom>
          </p:spPr>
        </p:pic>
        <p:cxnSp>
          <p:nvCxnSpPr>
            <p:cNvPr id="13" name="Verbindingslijn: gebogen 12">
              <a:extLst>
                <a:ext uri="{FF2B5EF4-FFF2-40B4-BE49-F238E27FC236}">
                  <a16:creationId xmlns:a16="http://schemas.microsoft.com/office/drawing/2014/main" id="{F697BB78-CAC7-4BA7-881B-1A3D6A06A47F}"/>
                </a:ext>
              </a:extLst>
            </p:cNvPr>
            <p:cNvCxnSpPr>
              <a:cxnSpLocks/>
              <a:stCxn id="168" idx="0"/>
              <a:endCxn id="69" idx="1"/>
            </p:cNvCxnSpPr>
            <p:nvPr/>
          </p:nvCxnSpPr>
          <p:spPr>
            <a:xfrm rot="5400000" flipH="1" flipV="1">
              <a:off x="2584807" y="4161411"/>
              <a:ext cx="501519" cy="2518964"/>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Pijl: omhoog/omlaag 16">
              <a:extLst>
                <a:ext uri="{FF2B5EF4-FFF2-40B4-BE49-F238E27FC236}">
                  <a16:creationId xmlns:a16="http://schemas.microsoft.com/office/drawing/2014/main" id="{998E612B-D4BB-4630-888D-97B07EE4EEC7}"/>
                </a:ext>
              </a:extLst>
            </p:cNvPr>
            <p:cNvSpPr/>
            <p:nvPr/>
          </p:nvSpPr>
          <p:spPr>
            <a:xfrm>
              <a:off x="3179722" y="5971222"/>
              <a:ext cx="307707" cy="854951"/>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Pijl: omhoog/omlaag 76">
              <a:extLst>
                <a:ext uri="{FF2B5EF4-FFF2-40B4-BE49-F238E27FC236}">
                  <a16:creationId xmlns:a16="http://schemas.microsoft.com/office/drawing/2014/main" id="{7B7BFDDB-8626-4B70-8B0E-884E956DF93D}"/>
                </a:ext>
              </a:extLst>
            </p:cNvPr>
            <p:cNvSpPr/>
            <p:nvPr/>
          </p:nvSpPr>
          <p:spPr>
            <a:xfrm>
              <a:off x="9335736" y="5941634"/>
              <a:ext cx="307707" cy="854951"/>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Gedachtewolkje: wolk 33">
            <a:extLst>
              <a:ext uri="{FF2B5EF4-FFF2-40B4-BE49-F238E27FC236}">
                <a16:creationId xmlns:a16="http://schemas.microsoft.com/office/drawing/2014/main" id="{6BD0E50F-F885-4FBE-BE34-2AD00AD5AC49}"/>
              </a:ext>
            </a:extLst>
          </p:cNvPr>
          <p:cNvSpPr/>
          <p:nvPr/>
        </p:nvSpPr>
        <p:spPr>
          <a:xfrm>
            <a:off x="6851321" y="1720596"/>
            <a:ext cx="3016503" cy="995506"/>
          </a:xfrm>
          <a:prstGeom prst="cloudCallout">
            <a:avLst>
              <a:gd name="adj1" fmla="val -63738"/>
              <a:gd name="adj2" fmla="val 145193"/>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nl-NL" b="1" dirty="0">
                <a:solidFill>
                  <a:srgbClr val="C00000"/>
                </a:solidFill>
              </a:rPr>
              <a:t>Kritische vrienden</a:t>
            </a:r>
          </a:p>
        </p:txBody>
      </p:sp>
      <p:sp>
        <p:nvSpPr>
          <p:cNvPr id="30" name="Rechthoek 29">
            <a:extLst>
              <a:ext uri="{FF2B5EF4-FFF2-40B4-BE49-F238E27FC236}">
                <a16:creationId xmlns:a16="http://schemas.microsoft.com/office/drawing/2014/main" id="{6587BD81-0396-4676-917C-096E5E8EA4D0}"/>
              </a:ext>
            </a:extLst>
          </p:cNvPr>
          <p:cNvSpPr/>
          <p:nvPr/>
        </p:nvSpPr>
        <p:spPr>
          <a:xfrm>
            <a:off x="1839247" y="2412230"/>
            <a:ext cx="4592065" cy="423123"/>
          </a:xfrm>
          <a:prstGeom prst="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C00000"/>
                </a:solidFill>
              </a:rPr>
              <a:t>2x gemeentelijk geluid in POVI kernteam</a:t>
            </a:r>
          </a:p>
        </p:txBody>
      </p:sp>
      <p:cxnSp>
        <p:nvCxnSpPr>
          <p:cNvPr id="31" name="Verbindingslijn: gebogen 30">
            <a:extLst>
              <a:ext uri="{FF2B5EF4-FFF2-40B4-BE49-F238E27FC236}">
                <a16:creationId xmlns:a16="http://schemas.microsoft.com/office/drawing/2014/main" id="{4FCC9110-54A2-422F-B0E1-CA01EA2D8CB0}"/>
              </a:ext>
            </a:extLst>
          </p:cNvPr>
          <p:cNvCxnSpPr>
            <a:cxnSpLocks/>
            <a:stCxn id="30" idx="0"/>
            <a:endCxn id="11" idx="0"/>
          </p:cNvCxnSpPr>
          <p:nvPr/>
        </p:nvCxnSpPr>
        <p:spPr>
          <a:xfrm rot="16200000" flipH="1">
            <a:off x="5026842" y="1520667"/>
            <a:ext cx="692359" cy="2475484"/>
          </a:xfrm>
          <a:prstGeom prst="bentConnector3">
            <a:avLst>
              <a:gd name="adj1" fmla="val -33018"/>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Verbindingslijn: gebogen 34">
            <a:extLst>
              <a:ext uri="{FF2B5EF4-FFF2-40B4-BE49-F238E27FC236}">
                <a16:creationId xmlns:a16="http://schemas.microsoft.com/office/drawing/2014/main" id="{603839A6-A48F-4945-ACC5-3F1989BCD6F0}"/>
              </a:ext>
            </a:extLst>
          </p:cNvPr>
          <p:cNvCxnSpPr>
            <a:cxnSpLocks/>
            <a:stCxn id="168" idx="2"/>
            <a:endCxn id="138" idx="1"/>
          </p:cNvCxnSpPr>
          <p:nvPr/>
        </p:nvCxnSpPr>
        <p:spPr>
          <a:xfrm rot="16200000" flipH="1">
            <a:off x="1221202" y="5895251"/>
            <a:ext cx="1321486" cy="531260"/>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6" name="Afbeelding 2" descr="Logo PL kleur RGB">
            <a:extLst>
              <a:ext uri="{FF2B5EF4-FFF2-40B4-BE49-F238E27FC236}">
                <a16:creationId xmlns:a16="http://schemas.microsoft.com/office/drawing/2014/main" id="{AD5C38D1-80EA-4A9C-B06A-EA942D1C8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3238" y="8372297"/>
            <a:ext cx="3408362" cy="991838"/>
          </a:xfrm>
          <a:prstGeom prst="rect">
            <a:avLst/>
          </a:prstGeom>
          <a:noFill/>
          <a:extLst>
            <a:ext uri="{909E8E84-426E-40DD-AFC4-6F175D3DCCD1}">
              <a14:hiddenFill xmlns:a14="http://schemas.microsoft.com/office/drawing/2010/main">
                <a:solidFill>
                  <a:srgbClr val="FFFFFF"/>
                </a:solidFill>
              </a14:hiddenFill>
            </a:ext>
          </a:extLst>
        </p:spPr>
      </p:pic>
      <p:sp>
        <p:nvSpPr>
          <p:cNvPr id="27" name="Rechthoek 26">
            <a:extLst>
              <a:ext uri="{FF2B5EF4-FFF2-40B4-BE49-F238E27FC236}">
                <a16:creationId xmlns:a16="http://schemas.microsoft.com/office/drawing/2014/main" id="{2C3A7673-1626-442F-A395-BBDD1CF1C03F}"/>
              </a:ext>
            </a:extLst>
          </p:cNvPr>
          <p:cNvSpPr/>
          <p:nvPr/>
        </p:nvSpPr>
        <p:spPr>
          <a:xfrm>
            <a:off x="-43180" y="9268744"/>
            <a:ext cx="12844780" cy="415230"/>
          </a:xfrm>
          <a:prstGeom prst="rect">
            <a:avLst/>
          </a:prstGeom>
          <a:solidFill>
            <a:srgbClr val="005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73455491"/>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391F2708D1BB4FA06B8894E94B559D" ma:contentTypeVersion="0" ma:contentTypeDescription="Een nieuw document maken." ma:contentTypeScope="" ma:versionID="af1335262072dd40c97fc07bb477b480">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CEFC44-A6F8-4D43-93B4-A039071AFBD3}">
  <ds:schemaRefs>
    <ds:schemaRef ds:uri="http://schemas.microsoft.com/sharepoint/v3/contenttype/forms"/>
  </ds:schemaRefs>
</ds:datastoreItem>
</file>

<file path=customXml/itemProps2.xml><?xml version="1.0" encoding="utf-8"?>
<ds:datastoreItem xmlns:ds="http://schemas.openxmlformats.org/officeDocument/2006/customXml" ds:itemID="{12B3E778-1368-40DB-AEE2-3B590ADC5949}">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122B37E-89FF-4208-AD7F-2B592A655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724</Words>
  <Application>Microsoft Office PowerPoint</Application>
  <PresentationFormat>A3 (297 x 420 mm)</PresentationFormat>
  <Paragraphs>155</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Kantoorthema</vt:lpstr>
      <vt:lpstr>Welkom!  Kick-off Aanscherping POVI  </vt:lpstr>
      <vt:lpstr>Programma</vt:lpstr>
      <vt:lpstr>Aanscherping huidige POVI</vt:lpstr>
      <vt:lpstr>Gebaseerd op…</vt:lpstr>
      <vt:lpstr>Productbeeld</vt:lpstr>
      <vt:lpstr>PowerPoint-presentatie</vt:lpstr>
      <vt:lpstr>PowerPoint-presentatie</vt:lpstr>
      <vt:lpstr>PowerPoint-presentatie</vt:lpstr>
      <vt:lpstr>PowerPoint-presentatie</vt:lpstr>
      <vt:lpstr>PowerPoint-presentatie</vt:lpstr>
      <vt:lpstr>Gebiedstafels</vt:lpstr>
      <vt:lpstr>TO DO vandaag</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Embregts, Marijke</dc:creator>
  <cp:lastModifiedBy>Maas van der, Lia</cp:lastModifiedBy>
  <cp:revision>104</cp:revision>
  <dcterms:created xsi:type="dcterms:W3CDTF">2024-05-07T08:12:33Z</dcterms:created>
  <dcterms:modified xsi:type="dcterms:W3CDTF">2024-10-21T08:32:34Z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0x010100D9391F2708D1BB4FA06B8894E94B559D</vt:lpwstr>
  </property>
</Properties>
</file>